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9" r:id="rId5"/>
    <p:sldId id="268" r:id="rId6"/>
    <p:sldId id="261" r:id="rId7"/>
    <p:sldId id="262" r:id="rId8"/>
    <p:sldId id="263" r:id="rId9"/>
    <p:sldId id="266" r:id="rId10"/>
    <p:sldId id="267" r:id="rId11"/>
    <p:sldId id="265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04" userDrawn="1">
          <p15:clr>
            <a:srgbClr val="A4A3A4"/>
          </p15:clr>
        </p15:guide>
        <p15:guide id="2" pos="1656" userDrawn="1">
          <p15:clr>
            <a:srgbClr val="A4A3A4"/>
          </p15:clr>
        </p15:guide>
        <p15:guide id="3" pos="4008" userDrawn="1">
          <p15:clr>
            <a:srgbClr val="A4A3A4"/>
          </p15:clr>
        </p15:guide>
        <p15:guide id="4" orient="horz" pos="2088" userDrawn="1">
          <p15:clr>
            <a:srgbClr val="A4A3A4"/>
          </p15:clr>
        </p15:guide>
        <p15:guide id="5" orient="horz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276" y="264"/>
      </p:cViewPr>
      <p:guideLst>
        <p:guide orient="horz" pos="1104"/>
        <p:guide orient="horz" pos="2088"/>
        <p:guide orient="horz" pos="3024"/>
        <p:guide pos="1656"/>
        <p:guide pos="4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CE23E9-449C-4199-B3CE-29C19F87722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005202-6E6D-4A65-A7C9-BBEE39AB6875}">
      <dgm:prSet custT="1"/>
      <dgm:spPr/>
      <dgm:t>
        <a:bodyPr/>
        <a:lstStyle/>
        <a:p>
          <a:pPr rtl="0"/>
          <a:endParaRPr lang="en-US" sz="2200" b="1" i="0" u="none" dirty="0"/>
        </a:p>
        <a:p>
          <a:pPr rtl="0"/>
          <a:r>
            <a:rPr lang="en-US" sz="2200" b="1" i="0" u="none" dirty="0"/>
            <a:t>CILJ</a:t>
          </a:r>
          <a:r>
            <a:rPr lang="en-US" sz="2200" b="0" i="0" u="none" dirty="0"/>
            <a:t> je </a:t>
          </a:r>
          <a:r>
            <a:rPr lang="en-US" sz="2200" b="1" i="0" u="none" dirty="0" err="1"/>
            <a:t>nadograditi</a:t>
          </a:r>
          <a:r>
            <a:rPr lang="en-US" sz="2200" b="1" i="0" u="none" dirty="0"/>
            <a:t> se </a:t>
          </a:r>
          <a:r>
            <a:rPr lang="en-US" sz="2200" b="0" i="0" u="none" dirty="0" err="1"/>
            <a:t>na</a:t>
          </a:r>
          <a:r>
            <a:rPr lang="en-US" sz="2200" b="0" i="0" u="none" dirty="0"/>
            <a:t> </a:t>
          </a:r>
          <a:r>
            <a:rPr lang="en-US" sz="2200" b="0" i="0" u="none" dirty="0" err="1"/>
            <a:t>postignuća</a:t>
          </a:r>
          <a:r>
            <a:rPr lang="en-US" sz="2200" b="0" i="0" u="none" dirty="0"/>
            <a:t> u MFSA </a:t>
          </a:r>
          <a:r>
            <a:rPr lang="en-US" sz="2200" b="0" i="0" u="none" dirty="0" err="1" smtClean="0"/>
            <a:t>implementaciji</a:t>
          </a:r>
          <a:r>
            <a:rPr lang="en-US" sz="2200" b="0" i="0" u="none" dirty="0" smtClean="0"/>
            <a:t>:</a:t>
          </a:r>
          <a:r>
            <a:rPr lang="sr-Latn-ME" sz="2200" b="0" i="0" u="none" dirty="0" smtClean="0"/>
            <a:t> </a:t>
          </a:r>
          <a:r>
            <a:rPr lang="en-US" sz="2200" b="1" i="0" u="none" dirty="0" err="1"/>
            <a:t>obe</a:t>
          </a:r>
          <a:r>
            <a:rPr lang="sr-Latn-ME" sz="2200" b="1" i="0" u="none" dirty="0"/>
            <a:t>z</a:t>
          </a:r>
          <a:r>
            <a:rPr lang="en-US" sz="2200" b="1" i="0" u="none" dirty="0" err="1"/>
            <a:t>bijediti</a:t>
          </a:r>
          <a:r>
            <a:rPr lang="en-US" sz="2200" b="1" i="0" u="none" dirty="0"/>
            <a:t> </a:t>
          </a:r>
          <a:r>
            <a:rPr lang="en-US" sz="2200" b="1" i="0" u="none" dirty="0" err="1"/>
            <a:t>vlasništvo</a:t>
          </a:r>
          <a:r>
            <a:rPr lang="en-US" sz="2200" b="0" i="0" u="none" dirty="0"/>
            <a:t> </a:t>
          </a:r>
          <a:r>
            <a:rPr lang="en-US" sz="2200" b="0" i="0" u="none" dirty="0" err="1"/>
            <a:t>nad</a:t>
          </a:r>
          <a:r>
            <a:rPr lang="en-US" sz="2200" b="0" i="0" u="none" dirty="0"/>
            <a:t> MFSA </a:t>
          </a:r>
          <a:r>
            <a:rPr lang="sr-Latn-ME" sz="2200" b="0" i="0" u="none" dirty="0"/>
            <a:t>metodologijom i </a:t>
          </a:r>
          <a:r>
            <a:rPr lang="en-US" sz="2200" b="1" i="0" u="none" dirty="0" err="1"/>
            <a:t>osigurati</a:t>
          </a:r>
          <a:r>
            <a:rPr lang="en-US" sz="2200" b="1" i="0" u="none" dirty="0"/>
            <a:t> </a:t>
          </a:r>
          <a:r>
            <a:rPr lang="en-US" sz="2200" b="1" i="0" u="none" dirty="0" err="1"/>
            <a:t>održivost</a:t>
          </a:r>
          <a:r>
            <a:rPr lang="en-US" sz="2200" b="1" i="0" u="none" dirty="0"/>
            <a:t> </a:t>
          </a:r>
          <a:r>
            <a:rPr lang="sr-Latn-ME" sz="2200" b="0" i="0" u="none" dirty="0"/>
            <a:t>primjene</a:t>
          </a:r>
          <a:r>
            <a:rPr lang="en-US" sz="2200" b="0" i="0" u="none" dirty="0"/>
            <a:t>.</a:t>
          </a:r>
          <a:endParaRPr lang="sr-Latn-ME" sz="2200" b="0" i="0" u="none" dirty="0"/>
        </a:p>
        <a:p>
          <a:pPr rtl="0"/>
          <a:endParaRPr lang="en-US" sz="2200" dirty="0"/>
        </a:p>
      </dgm:t>
    </dgm:pt>
    <dgm:pt modelId="{E282EA35-5313-4E96-92DF-79C7D554BC4D}" type="parTrans" cxnId="{D8B03778-115D-4485-A03D-98335FA804D7}">
      <dgm:prSet/>
      <dgm:spPr/>
      <dgm:t>
        <a:bodyPr/>
        <a:lstStyle/>
        <a:p>
          <a:endParaRPr lang="en-US"/>
        </a:p>
      </dgm:t>
    </dgm:pt>
    <dgm:pt modelId="{494B8B90-6402-4210-A331-61BB3A85256D}" type="sibTrans" cxnId="{D8B03778-115D-4485-A03D-98335FA804D7}">
      <dgm:prSet/>
      <dgm:spPr/>
      <dgm:t>
        <a:bodyPr/>
        <a:lstStyle/>
        <a:p>
          <a:endParaRPr lang="en-US"/>
        </a:p>
      </dgm:t>
    </dgm:pt>
    <dgm:pt modelId="{4F871E16-E2EE-4A3D-91B2-4B61E6B0B422}">
      <dgm:prSet custT="1"/>
      <dgm:spPr/>
      <dgm:t>
        <a:bodyPr/>
        <a:lstStyle/>
        <a:p>
          <a:pPr rtl="0"/>
          <a:r>
            <a:rPr lang="sr-Latn-ME" sz="2000" dirty="0"/>
            <a:t>Institucionalizacija MFSA metodologije: </a:t>
          </a:r>
          <a:r>
            <a:rPr lang="sr-Latn-ME" sz="2000" b="1" dirty="0"/>
            <a:t>veća transparentnost </a:t>
          </a:r>
          <a:r>
            <a:rPr lang="sr-Latn-ME" sz="2000" dirty="0"/>
            <a:t>i </a:t>
          </a:r>
          <a:r>
            <a:rPr lang="sr-Latn-ME" sz="2000" b="1" dirty="0"/>
            <a:t>odgovornost za lokalne finansije</a:t>
          </a:r>
          <a:r>
            <a:rPr lang="en-US" sz="2000" b="1" dirty="0"/>
            <a:t>.</a:t>
          </a:r>
          <a:br>
            <a:rPr lang="en-US" sz="2000" b="1" dirty="0"/>
          </a:br>
          <a:endParaRPr lang="sr-Latn-ME" sz="2000" b="0" dirty="0"/>
        </a:p>
        <a:p>
          <a:pPr rtl="0"/>
          <a:r>
            <a:rPr lang="sr-Latn-ME" sz="2000" b="0" i="0" u="none" strike="noStrike" dirty="0">
              <a:effectLst/>
              <a:latin typeface="+mn-lt"/>
            </a:rPr>
            <a:t>K</a:t>
          </a:r>
          <a:r>
            <a:rPr lang="en-US" sz="2000" b="0" i="0" u="none" strike="noStrike" dirty="0" err="1">
              <a:effectLst/>
              <a:latin typeface="+mn-lt"/>
            </a:rPr>
            <a:t>orišćenje</a:t>
          </a:r>
          <a:r>
            <a:rPr lang="en-US" sz="2000" b="0" i="0" u="none" strike="noStrike" dirty="0">
              <a:effectLst/>
              <a:latin typeface="+mn-lt"/>
            </a:rPr>
            <a:t> </a:t>
          </a:r>
          <a:r>
            <a:rPr lang="en-US" sz="2000" b="0" i="0" u="none" strike="noStrike" dirty="0" err="1">
              <a:effectLst/>
              <a:latin typeface="+mn-lt"/>
            </a:rPr>
            <a:t>rezultata</a:t>
          </a:r>
          <a:r>
            <a:rPr lang="en-US" sz="2000" b="0" i="0" u="none" strike="noStrike" dirty="0">
              <a:effectLst/>
              <a:latin typeface="+mn-lt"/>
            </a:rPr>
            <a:t> MFSA </a:t>
          </a:r>
          <a:r>
            <a:rPr lang="en-US" sz="2000" b="0" i="0" u="none" strike="noStrike" dirty="0" err="1">
              <a:effectLst/>
              <a:latin typeface="+mn-lt"/>
            </a:rPr>
            <a:t>za</a:t>
          </a:r>
          <a:r>
            <a:rPr lang="en-US" sz="2000" b="0" i="0" u="none" strike="noStrike" dirty="0">
              <a:effectLst/>
              <a:latin typeface="+mn-lt"/>
            </a:rPr>
            <a:t> </a:t>
          </a:r>
          <a:r>
            <a:rPr lang="en-US" sz="2000" b="0" i="0" u="none" strike="noStrike" dirty="0" err="1">
              <a:effectLst/>
              <a:latin typeface="+mn-lt"/>
            </a:rPr>
            <a:t>d</a:t>
          </a:r>
          <a:r>
            <a:rPr lang="en-US" sz="2000" b="1" i="0" u="none" strike="noStrike" dirty="0" err="1">
              <a:effectLst/>
              <a:latin typeface="+mn-lt"/>
            </a:rPr>
            <a:t>onošenje</a:t>
          </a:r>
          <a:r>
            <a:rPr lang="en-US" sz="2000" b="1" i="0" u="none" strike="noStrike" dirty="0">
              <a:effectLst/>
              <a:latin typeface="+mn-lt"/>
            </a:rPr>
            <a:t> </a:t>
          </a:r>
          <a:r>
            <a:rPr lang="en-US" sz="2000" b="1" i="0" u="none" strike="noStrike" dirty="0" err="1">
              <a:effectLst/>
              <a:latin typeface="+mn-lt"/>
            </a:rPr>
            <a:t>odluka</a:t>
          </a:r>
          <a:r>
            <a:rPr lang="en-US" sz="2000" b="1" i="0" u="none" strike="noStrike" dirty="0">
              <a:effectLst/>
              <a:latin typeface="+mn-lt"/>
            </a:rPr>
            <a:t> </a:t>
          </a:r>
          <a:r>
            <a:rPr lang="en-US" sz="2000" b="1" i="0" u="none" strike="noStrike" dirty="0" err="1">
              <a:effectLst/>
              <a:latin typeface="+mn-lt"/>
            </a:rPr>
            <a:t>na</a:t>
          </a:r>
          <a:r>
            <a:rPr lang="en-US" sz="2000" b="1" i="0" u="none" strike="noStrike" dirty="0">
              <a:effectLst/>
              <a:latin typeface="+mn-lt"/>
            </a:rPr>
            <a:t> </a:t>
          </a:r>
          <a:r>
            <a:rPr lang="en-US" sz="2000" b="1" i="0" u="none" strike="noStrike" dirty="0" err="1">
              <a:effectLst/>
              <a:latin typeface="+mn-lt"/>
            </a:rPr>
            <a:t>lokalnom</a:t>
          </a:r>
          <a:r>
            <a:rPr lang="en-US" sz="2000" b="1" i="0" u="none" strike="noStrike" dirty="0">
              <a:effectLst/>
              <a:latin typeface="+mn-lt"/>
            </a:rPr>
            <a:t> </a:t>
          </a:r>
          <a:r>
            <a:rPr lang="en-US" sz="2000" b="1" i="0" u="none" strike="noStrike" dirty="0" err="1">
              <a:effectLst/>
              <a:latin typeface="+mn-lt"/>
            </a:rPr>
            <a:t>nivou</a:t>
          </a:r>
          <a:r>
            <a:rPr lang="en-US" sz="2000" b="0" i="0" u="none" strike="noStrike" dirty="0">
              <a:effectLst/>
              <a:latin typeface="+mn-lt"/>
            </a:rPr>
            <a:t> i </a:t>
          </a:r>
          <a:r>
            <a:rPr lang="en-US" sz="2000" b="1" i="0" u="none" strike="noStrike" dirty="0" err="1">
              <a:effectLst/>
              <a:latin typeface="+mn-lt"/>
            </a:rPr>
            <a:t>praćenje</a:t>
          </a:r>
          <a:r>
            <a:rPr lang="en-US" sz="2000" b="0" i="0" u="none" strike="noStrike" dirty="0">
              <a:effectLst/>
              <a:latin typeface="+mn-lt"/>
            </a:rPr>
            <a:t> od </a:t>
          </a:r>
          <a:r>
            <a:rPr lang="en-US" sz="2000" b="0" i="0" u="none" strike="noStrike" dirty="0" err="1">
              <a:effectLst/>
              <a:latin typeface="+mn-lt"/>
            </a:rPr>
            <a:t>strane</a:t>
          </a:r>
          <a:r>
            <a:rPr lang="en-US" sz="2000" b="0" i="0" u="none" strike="noStrike" dirty="0">
              <a:effectLst/>
              <a:latin typeface="+mn-lt"/>
            </a:rPr>
            <a:t> </a:t>
          </a:r>
          <a:r>
            <a:rPr lang="en-US" sz="2000" b="0" i="0" u="none" strike="noStrike" dirty="0" err="1">
              <a:effectLst/>
              <a:latin typeface="+mn-lt"/>
            </a:rPr>
            <a:t>Ministarstva</a:t>
          </a:r>
          <a:r>
            <a:rPr lang="en-US" sz="2000" b="0" i="0" u="none" strike="noStrike" dirty="0">
              <a:effectLst/>
              <a:latin typeface="+mn-lt"/>
            </a:rPr>
            <a:t> </a:t>
          </a:r>
          <a:r>
            <a:rPr lang="en-US" sz="2000" b="0" i="0" u="none" strike="noStrike" dirty="0" err="1">
              <a:effectLst/>
              <a:latin typeface="+mn-lt"/>
            </a:rPr>
            <a:t>finansija</a:t>
          </a:r>
          <a:r>
            <a:rPr lang="en-US" sz="2000" b="0" i="0" u="none" strike="noStrike" dirty="0">
              <a:effectLst/>
              <a:latin typeface="+mn-lt"/>
            </a:rPr>
            <a:t>.</a:t>
          </a:r>
          <a:endParaRPr lang="en-US" sz="2000" dirty="0">
            <a:latin typeface="+mn-lt"/>
          </a:endParaRPr>
        </a:p>
      </dgm:t>
    </dgm:pt>
    <dgm:pt modelId="{72CBD991-2526-44A3-9374-C89A33C1B461}" type="parTrans" cxnId="{A1841D73-71FA-4605-8F94-E29B77DCEB6B}">
      <dgm:prSet/>
      <dgm:spPr/>
      <dgm:t>
        <a:bodyPr/>
        <a:lstStyle/>
        <a:p>
          <a:endParaRPr lang="en-US"/>
        </a:p>
      </dgm:t>
    </dgm:pt>
    <dgm:pt modelId="{B89FE890-2D44-4FAE-8FAE-43DBB0A3742C}" type="sibTrans" cxnId="{A1841D73-71FA-4605-8F94-E29B77DCEB6B}">
      <dgm:prSet/>
      <dgm:spPr/>
      <dgm:t>
        <a:bodyPr/>
        <a:lstStyle/>
        <a:p>
          <a:endParaRPr lang="en-US"/>
        </a:p>
      </dgm:t>
    </dgm:pt>
    <dgm:pt modelId="{522C0DF0-F63E-424A-9ACC-B67D18160E7D}" type="pres">
      <dgm:prSet presAssocID="{52CE23E9-449C-4199-B3CE-29C19F87722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986AAA-CCA8-4A8E-9242-7F167FBA00F5}" type="pres">
      <dgm:prSet presAssocID="{D4005202-6E6D-4A65-A7C9-BBEE39AB6875}" presName="circ1" presStyleLbl="vennNode1" presStyleIdx="0" presStyleCnt="2"/>
      <dgm:spPr/>
      <dgm:t>
        <a:bodyPr/>
        <a:lstStyle/>
        <a:p>
          <a:endParaRPr lang="en-US"/>
        </a:p>
      </dgm:t>
    </dgm:pt>
    <dgm:pt modelId="{F7AA76B3-1165-4D78-9DA3-D8A529DBC025}" type="pres">
      <dgm:prSet presAssocID="{D4005202-6E6D-4A65-A7C9-BBEE39AB687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8D3F1-9862-4DAE-9CE6-4DD282D2D78F}" type="pres">
      <dgm:prSet presAssocID="{4F871E16-E2EE-4A3D-91B2-4B61E6B0B422}" presName="circ2" presStyleLbl="vennNode1" presStyleIdx="1" presStyleCnt="2" custScaleX="97464" custScaleY="100547"/>
      <dgm:spPr/>
      <dgm:t>
        <a:bodyPr/>
        <a:lstStyle/>
        <a:p>
          <a:endParaRPr lang="en-US"/>
        </a:p>
      </dgm:t>
    </dgm:pt>
    <dgm:pt modelId="{6F0F3871-1728-4E26-9E61-ADDB42593B81}" type="pres">
      <dgm:prSet presAssocID="{4F871E16-E2EE-4A3D-91B2-4B61E6B0B42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C0E7BB-89C7-4530-BAFC-170151358CE1}" type="presOf" srcId="{4F871E16-E2EE-4A3D-91B2-4B61E6B0B422}" destId="{6F0F3871-1728-4E26-9E61-ADDB42593B81}" srcOrd="1" destOrd="0" presId="urn:microsoft.com/office/officeart/2005/8/layout/venn1"/>
    <dgm:cxn modelId="{8AC7D72B-DE8C-4E17-A355-83FBFC8098D0}" type="presOf" srcId="{D4005202-6E6D-4A65-A7C9-BBEE39AB6875}" destId="{8D986AAA-CCA8-4A8E-9242-7F167FBA00F5}" srcOrd="0" destOrd="0" presId="urn:microsoft.com/office/officeart/2005/8/layout/venn1"/>
    <dgm:cxn modelId="{452E7B42-2F30-47C6-885C-C5C8CD8635E8}" type="presOf" srcId="{52CE23E9-449C-4199-B3CE-29C19F87722E}" destId="{522C0DF0-F63E-424A-9ACC-B67D18160E7D}" srcOrd="0" destOrd="0" presId="urn:microsoft.com/office/officeart/2005/8/layout/venn1"/>
    <dgm:cxn modelId="{1E6247D7-D0F7-4CBD-B237-B8650FFB883C}" type="presOf" srcId="{D4005202-6E6D-4A65-A7C9-BBEE39AB6875}" destId="{F7AA76B3-1165-4D78-9DA3-D8A529DBC025}" srcOrd="1" destOrd="0" presId="urn:microsoft.com/office/officeart/2005/8/layout/venn1"/>
    <dgm:cxn modelId="{D8B03778-115D-4485-A03D-98335FA804D7}" srcId="{52CE23E9-449C-4199-B3CE-29C19F87722E}" destId="{D4005202-6E6D-4A65-A7C9-BBEE39AB6875}" srcOrd="0" destOrd="0" parTransId="{E282EA35-5313-4E96-92DF-79C7D554BC4D}" sibTransId="{494B8B90-6402-4210-A331-61BB3A85256D}"/>
    <dgm:cxn modelId="{6747041E-1239-4D04-923F-BD321E66E7EE}" type="presOf" srcId="{4F871E16-E2EE-4A3D-91B2-4B61E6B0B422}" destId="{54D8D3F1-9862-4DAE-9CE6-4DD282D2D78F}" srcOrd="0" destOrd="0" presId="urn:microsoft.com/office/officeart/2005/8/layout/venn1"/>
    <dgm:cxn modelId="{A1841D73-71FA-4605-8F94-E29B77DCEB6B}" srcId="{52CE23E9-449C-4199-B3CE-29C19F87722E}" destId="{4F871E16-E2EE-4A3D-91B2-4B61E6B0B422}" srcOrd="1" destOrd="0" parTransId="{72CBD991-2526-44A3-9374-C89A33C1B461}" sibTransId="{B89FE890-2D44-4FAE-8FAE-43DBB0A3742C}"/>
    <dgm:cxn modelId="{F9469D64-CB5A-4C37-8C37-5580C74A724D}" type="presParOf" srcId="{522C0DF0-F63E-424A-9ACC-B67D18160E7D}" destId="{8D986AAA-CCA8-4A8E-9242-7F167FBA00F5}" srcOrd="0" destOrd="0" presId="urn:microsoft.com/office/officeart/2005/8/layout/venn1"/>
    <dgm:cxn modelId="{36EA7736-7021-4C97-AF48-C0844F7DB9A9}" type="presParOf" srcId="{522C0DF0-F63E-424A-9ACC-B67D18160E7D}" destId="{F7AA76B3-1165-4D78-9DA3-D8A529DBC025}" srcOrd="1" destOrd="0" presId="urn:microsoft.com/office/officeart/2005/8/layout/venn1"/>
    <dgm:cxn modelId="{C348D34B-384F-44F6-B6A7-EF0BF2CBA105}" type="presParOf" srcId="{522C0DF0-F63E-424A-9ACC-B67D18160E7D}" destId="{54D8D3F1-9862-4DAE-9CE6-4DD282D2D78F}" srcOrd="2" destOrd="0" presId="urn:microsoft.com/office/officeart/2005/8/layout/venn1"/>
    <dgm:cxn modelId="{1E85CF75-1DB2-4E61-980C-552E1676E05C}" type="presParOf" srcId="{522C0DF0-F63E-424A-9ACC-B67D18160E7D}" destId="{6F0F3871-1728-4E26-9E61-ADDB42593B81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86AAA-CCA8-4A8E-9242-7F167FBA00F5}">
      <dsp:nvSpPr>
        <dsp:cNvPr id="0" name=""/>
        <dsp:cNvSpPr/>
      </dsp:nvSpPr>
      <dsp:spPr>
        <a:xfrm>
          <a:off x="850527" y="11835"/>
          <a:ext cx="4327666" cy="43276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i="0" u="none" kern="1200" dirty="0"/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i="0" u="none" kern="1200" dirty="0"/>
            <a:t>CILJ</a:t>
          </a:r>
          <a:r>
            <a:rPr lang="en-US" sz="2200" b="0" i="0" u="none" kern="1200" dirty="0"/>
            <a:t> je </a:t>
          </a:r>
          <a:r>
            <a:rPr lang="en-US" sz="2200" b="1" i="0" u="none" kern="1200" dirty="0" err="1"/>
            <a:t>nadograditi</a:t>
          </a:r>
          <a:r>
            <a:rPr lang="en-US" sz="2200" b="1" i="0" u="none" kern="1200" dirty="0"/>
            <a:t> se </a:t>
          </a:r>
          <a:r>
            <a:rPr lang="en-US" sz="2200" b="0" i="0" u="none" kern="1200" dirty="0" err="1"/>
            <a:t>na</a:t>
          </a:r>
          <a:r>
            <a:rPr lang="en-US" sz="2200" b="0" i="0" u="none" kern="1200" dirty="0"/>
            <a:t> </a:t>
          </a:r>
          <a:r>
            <a:rPr lang="en-US" sz="2200" b="0" i="0" u="none" kern="1200" dirty="0" err="1"/>
            <a:t>postignuća</a:t>
          </a:r>
          <a:r>
            <a:rPr lang="en-US" sz="2200" b="0" i="0" u="none" kern="1200" dirty="0"/>
            <a:t> u MFSA </a:t>
          </a:r>
          <a:r>
            <a:rPr lang="en-US" sz="2200" b="0" i="0" u="none" kern="1200" dirty="0" err="1" smtClean="0"/>
            <a:t>implementaciji</a:t>
          </a:r>
          <a:r>
            <a:rPr lang="en-US" sz="2200" b="0" i="0" u="none" kern="1200" dirty="0" smtClean="0"/>
            <a:t>:</a:t>
          </a:r>
          <a:r>
            <a:rPr lang="sr-Latn-ME" sz="2200" b="0" i="0" u="none" kern="1200" dirty="0" smtClean="0"/>
            <a:t> </a:t>
          </a:r>
          <a:r>
            <a:rPr lang="en-US" sz="2200" b="1" i="0" u="none" kern="1200" dirty="0" err="1"/>
            <a:t>obe</a:t>
          </a:r>
          <a:r>
            <a:rPr lang="sr-Latn-ME" sz="2200" b="1" i="0" u="none" kern="1200" dirty="0"/>
            <a:t>z</a:t>
          </a:r>
          <a:r>
            <a:rPr lang="en-US" sz="2200" b="1" i="0" u="none" kern="1200" dirty="0" err="1"/>
            <a:t>bijediti</a:t>
          </a:r>
          <a:r>
            <a:rPr lang="en-US" sz="2200" b="1" i="0" u="none" kern="1200" dirty="0"/>
            <a:t> </a:t>
          </a:r>
          <a:r>
            <a:rPr lang="en-US" sz="2200" b="1" i="0" u="none" kern="1200" dirty="0" err="1"/>
            <a:t>vlasništvo</a:t>
          </a:r>
          <a:r>
            <a:rPr lang="en-US" sz="2200" b="0" i="0" u="none" kern="1200" dirty="0"/>
            <a:t> </a:t>
          </a:r>
          <a:r>
            <a:rPr lang="en-US" sz="2200" b="0" i="0" u="none" kern="1200" dirty="0" err="1"/>
            <a:t>nad</a:t>
          </a:r>
          <a:r>
            <a:rPr lang="en-US" sz="2200" b="0" i="0" u="none" kern="1200" dirty="0"/>
            <a:t> MFSA </a:t>
          </a:r>
          <a:r>
            <a:rPr lang="sr-Latn-ME" sz="2200" b="0" i="0" u="none" kern="1200" dirty="0"/>
            <a:t>metodologijom i </a:t>
          </a:r>
          <a:r>
            <a:rPr lang="en-US" sz="2200" b="1" i="0" u="none" kern="1200" dirty="0" err="1"/>
            <a:t>osigurati</a:t>
          </a:r>
          <a:r>
            <a:rPr lang="en-US" sz="2200" b="1" i="0" u="none" kern="1200" dirty="0"/>
            <a:t> </a:t>
          </a:r>
          <a:r>
            <a:rPr lang="en-US" sz="2200" b="1" i="0" u="none" kern="1200" dirty="0" err="1"/>
            <a:t>održivost</a:t>
          </a:r>
          <a:r>
            <a:rPr lang="en-US" sz="2200" b="1" i="0" u="none" kern="1200" dirty="0"/>
            <a:t> </a:t>
          </a:r>
          <a:r>
            <a:rPr lang="sr-Latn-ME" sz="2200" b="0" i="0" u="none" kern="1200" dirty="0"/>
            <a:t>primjene</a:t>
          </a:r>
          <a:r>
            <a:rPr lang="en-US" sz="2200" b="0" i="0" u="none" kern="1200" dirty="0"/>
            <a:t>.</a:t>
          </a:r>
          <a:endParaRPr lang="sr-Latn-ME" sz="2200" b="0" i="0" u="none" kern="1200" dirty="0"/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454840" y="522160"/>
        <a:ext cx="2495231" cy="3307016"/>
      </dsp:txXfrm>
    </dsp:sp>
    <dsp:sp modelId="{54D8D3F1-9862-4DAE-9CE6-4DD282D2D78F}">
      <dsp:nvSpPr>
        <dsp:cNvPr id="0" name=""/>
        <dsp:cNvSpPr/>
      </dsp:nvSpPr>
      <dsp:spPr>
        <a:xfrm>
          <a:off x="4024440" y="0"/>
          <a:ext cx="4217917" cy="43513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kern="1200" dirty="0"/>
            <a:t>Institucionalizacija MFSA metodologije: </a:t>
          </a:r>
          <a:r>
            <a:rPr lang="sr-Latn-ME" sz="2000" b="1" kern="1200" dirty="0"/>
            <a:t>veća transparentnost </a:t>
          </a:r>
          <a:r>
            <a:rPr lang="sr-Latn-ME" sz="2000" kern="1200" dirty="0"/>
            <a:t>i </a:t>
          </a:r>
          <a:r>
            <a:rPr lang="sr-Latn-ME" sz="2000" b="1" kern="1200" dirty="0"/>
            <a:t>odgovornost za lokalne finansije</a:t>
          </a:r>
          <a:r>
            <a:rPr lang="en-US" sz="2000" b="1" kern="1200" dirty="0"/>
            <a:t>.</a:t>
          </a:r>
          <a:br>
            <a:rPr lang="en-US" sz="2000" b="1" kern="1200" dirty="0"/>
          </a:br>
          <a:endParaRPr lang="sr-Latn-ME" sz="2000" b="0" kern="1200" dirty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b="0" i="0" u="none" strike="noStrike" kern="1200" dirty="0">
              <a:effectLst/>
              <a:latin typeface="+mn-lt"/>
            </a:rPr>
            <a:t>K</a:t>
          </a:r>
          <a:r>
            <a:rPr lang="en-US" sz="2000" b="0" i="0" u="none" strike="noStrike" kern="1200" dirty="0" err="1">
              <a:effectLst/>
              <a:latin typeface="+mn-lt"/>
            </a:rPr>
            <a:t>orišćenje</a:t>
          </a:r>
          <a:r>
            <a:rPr lang="en-US" sz="2000" b="0" i="0" u="none" strike="noStrike" kern="1200" dirty="0">
              <a:effectLst/>
              <a:latin typeface="+mn-lt"/>
            </a:rPr>
            <a:t> </a:t>
          </a:r>
          <a:r>
            <a:rPr lang="en-US" sz="2000" b="0" i="0" u="none" strike="noStrike" kern="1200" dirty="0" err="1">
              <a:effectLst/>
              <a:latin typeface="+mn-lt"/>
            </a:rPr>
            <a:t>rezultata</a:t>
          </a:r>
          <a:r>
            <a:rPr lang="en-US" sz="2000" b="0" i="0" u="none" strike="noStrike" kern="1200" dirty="0">
              <a:effectLst/>
              <a:latin typeface="+mn-lt"/>
            </a:rPr>
            <a:t> MFSA </a:t>
          </a:r>
          <a:r>
            <a:rPr lang="en-US" sz="2000" b="0" i="0" u="none" strike="noStrike" kern="1200" dirty="0" err="1">
              <a:effectLst/>
              <a:latin typeface="+mn-lt"/>
            </a:rPr>
            <a:t>za</a:t>
          </a:r>
          <a:r>
            <a:rPr lang="en-US" sz="2000" b="0" i="0" u="none" strike="noStrike" kern="1200" dirty="0">
              <a:effectLst/>
              <a:latin typeface="+mn-lt"/>
            </a:rPr>
            <a:t> </a:t>
          </a:r>
          <a:r>
            <a:rPr lang="en-US" sz="2000" b="0" i="0" u="none" strike="noStrike" kern="1200" dirty="0" err="1">
              <a:effectLst/>
              <a:latin typeface="+mn-lt"/>
            </a:rPr>
            <a:t>d</a:t>
          </a:r>
          <a:r>
            <a:rPr lang="en-US" sz="2000" b="1" i="0" u="none" strike="noStrike" kern="1200" dirty="0" err="1">
              <a:effectLst/>
              <a:latin typeface="+mn-lt"/>
            </a:rPr>
            <a:t>onošenje</a:t>
          </a:r>
          <a:r>
            <a:rPr lang="en-US" sz="2000" b="1" i="0" u="none" strike="noStrike" kern="1200" dirty="0">
              <a:effectLst/>
              <a:latin typeface="+mn-lt"/>
            </a:rPr>
            <a:t> </a:t>
          </a:r>
          <a:r>
            <a:rPr lang="en-US" sz="2000" b="1" i="0" u="none" strike="noStrike" kern="1200" dirty="0" err="1">
              <a:effectLst/>
              <a:latin typeface="+mn-lt"/>
            </a:rPr>
            <a:t>odluka</a:t>
          </a:r>
          <a:r>
            <a:rPr lang="en-US" sz="2000" b="1" i="0" u="none" strike="noStrike" kern="1200" dirty="0">
              <a:effectLst/>
              <a:latin typeface="+mn-lt"/>
            </a:rPr>
            <a:t> </a:t>
          </a:r>
          <a:r>
            <a:rPr lang="en-US" sz="2000" b="1" i="0" u="none" strike="noStrike" kern="1200" dirty="0" err="1">
              <a:effectLst/>
              <a:latin typeface="+mn-lt"/>
            </a:rPr>
            <a:t>na</a:t>
          </a:r>
          <a:r>
            <a:rPr lang="en-US" sz="2000" b="1" i="0" u="none" strike="noStrike" kern="1200" dirty="0">
              <a:effectLst/>
              <a:latin typeface="+mn-lt"/>
            </a:rPr>
            <a:t> </a:t>
          </a:r>
          <a:r>
            <a:rPr lang="en-US" sz="2000" b="1" i="0" u="none" strike="noStrike" kern="1200" dirty="0" err="1">
              <a:effectLst/>
              <a:latin typeface="+mn-lt"/>
            </a:rPr>
            <a:t>lokalnom</a:t>
          </a:r>
          <a:r>
            <a:rPr lang="en-US" sz="2000" b="1" i="0" u="none" strike="noStrike" kern="1200" dirty="0">
              <a:effectLst/>
              <a:latin typeface="+mn-lt"/>
            </a:rPr>
            <a:t> </a:t>
          </a:r>
          <a:r>
            <a:rPr lang="en-US" sz="2000" b="1" i="0" u="none" strike="noStrike" kern="1200" dirty="0" err="1">
              <a:effectLst/>
              <a:latin typeface="+mn-lt"/>
            </a:rPr>
            <a:t>nivou</a:t>
          </a:r>
          <a:r>
            <a:rPr lang="en-US" sz="2000" b="0" i="0" u="none" strike="noStrike" kern="1200" dirty="0">
              <a:effectLst/>
              <a:latin typeface="+mn-lt"/>
            </a:rPr>
            <a:t> i </a:t>
          </a:r>
          <a:r>
            <a:rPr lang="en-US" sz="2000" b="1" i="0" u="none" strike="noStrike" kern="1200" dirty="0" err="1">
              <a:effectLst/>
              <a:latin typeface="+mn-lt"/>
            </a:rPr>
            <a:t>praćenje</a:t>
          </a:r>
          <a:r>
            <a:rPr lang="en-US" sz="2000" b="0" i="0" u="none" strike="noStrike" kern="1200" dirty="0">
              <a:effectLst/>
              <a:latin typeface="+mn-lt"/>
            </a:rPr>
            <a:t> od </a:t>
          </a:r>
          <a:r>
            <a:rPr lang="en-US" sz="2000" b="0" i="0" u="none" strike="noStrike" kern="1200" dirty="0" err="1">
              <a:effectLst/>
              <a:latin typeface="+mn-lt"/>
            </a:rPr>
            <a:t>strane</a:t>
          </a:r>
          <a:r>
            <a:rPr lang="en-US" sz="2000" b="0" i="0" u="none" strike="noStrike" kern="1200" dirty="0">
              <a:effectLst/>
              <a:latin typeface="+mn-lt"/>
            </a:rPr>
            <a:t> </a:t>
          </a:r>
          <a:r>
            <a:rPr lang="en-US" sz="2000" b="0" i="0" u="none" strike="noStrike" kern="1200" dirty="0" err="1">
              <a:effectLst/>
              <a:latin typeface="+mn-lt"/>
            </a:rPr>
            <a:t>Ministarstva</a:t>
          </a:r>
          <a:r>
            <a:rPr lang="en-US" sz="2000" b="0" i="0" u="none" strike="noStrike" kern="1200" dirty="0">
              <a:effectLst/>
              <a:latin typeface="+mn-lt"/>
            </a:rPr>
            <a:t> </a:t>
          </a:r>
          <a:r>
            <a:rPr lang="en-US" sz="2000" b="0" i="0" u="none" strike="noStrike" kern="1200" dirty="0" err="1">
              <a:effectLst/>
              <a:latin typeface="+mn-lt"/>
            </a:rPr>
            <a:t>finansija</a:t>
          </a:r>
          <a:r>
            <a:rPr lang="en-US" sz="2000" b="0" i="0" u="none" strike="noStrike" kern="1200" dirty="0">
              <a:effectLst/>
              <a:latin typeface="+mn-lt"/>
            </a:rPr>
            <a:t>.</a:t>
          </a:r>
          <a:endParaRPr lang="en-US" sz="2000" kern="1200" dirty="0">
            <a:latin typeface="+mn-lt"/>
          </a:endParaRPr>
        </a:p>
      </dsp:txBody>
      <dsp:txXfrm>
        <a:off x="5221417" y="513115"/>
        <a:ext cx="2431952" cy="3325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15" y="447261"/>
            <a:ext cx="3328462" cy="680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052" y="447260"/>
            <a:ext cx="3159628" cy="7814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6352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008588" y="2028616"/>
            <a:ext cx="553157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JAČANJE KAPACITETA</a:t>
            </a:r>
          </a:p>
          <a:p>
            <a:pPr algn="ctr"/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JEDINICA LOKALNE</a:t>
            </a:r>
          </a:p>
          <a:p>
            <a:pPr algn="ctr"/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SAMOUPRAVE U</a:t>
            </a:r>
          </a:p>
          <a:p>
            <a:pPr algn="ctr"/>
            <a:r>
              <a:rPr lang="en-US" sz="4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JUGOISTOČNOJ EVROPI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260915" y="5152220"/>
            <a:ext cx="7026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PROGRAM URBANOG PARTNERSTVA</a:t>
            </a:r>
          </a:p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SVJETSKE BANKE I REPUBLIKE AUSTRIJE (UPP II)</a:t>
            </a:r>
          </a:p>
        </p:txBody>
      </p:sp>
    </p:spTree>
    <p:extLst>
      <p:ext uri="{BB962C8B-B14F-4D97-AF65-F5344CB8AC3E}">
        <p14:creationId xmlns:p14="http://schemas.microsoft.com/office/powerpoint/2010/main" val="21587570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2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9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914" y="1825625"/>
            <a:ext cx="909288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15" y="447261"/>
            <a:ext cx="3328462" cy="680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052" y="447260"/>
            <a:ext cx="3159628" cy="7814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63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2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9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7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4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7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5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5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12CEB-67AE-4C61-A523-76453E30F06E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D3CCB-4EE5-41DE-AE59-FA1A115CD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2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21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ME" dirty="0"/>
              <a:t>Nova aplikacija MFSA 2.0</a:t>
            </a:r>
          </a:p>
          <a:p>
            <a:pPr lvl="1"/>
            <a:r>
              <a:rPr lang="sr-Latn-ME" sz="2000" dirty="0"/>
              <a:t>User friendly aplikacija </a:t>
            </a:r>
            <a:r>
              <a:rPr lang="sr-Latn-ME" sz="2000" dirty="0" smtClean="0"/>
              <a:t>– laka za primjenu, aplikacija skraćuje vrijeme od unosa do analize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Automatizacija izrade ključnih </a:t>
            </a:r>
            <a:r>
              <a:rPr lang="sr-Latn-ME" sz="2000" dirty="0" smtClean="0"/>
              <a:t>pokazatelja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Automatizovane projekcije budžeta u svrhu minimalizacije političkog upliva; racionalizacija rashoda i planiranje mjera na bazi datih podataka i obračunatih uporedivih </a:t>
            </a:r>
            <a:r>
              <a:rPr lang="sr-Latn-ME" sz="2000" dirty="0" smtClean="0"/>
              <a:t>pokazatelja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Realistična, na bazi analize </a:t>
            </a:r>
            <a:r>
              <a:rPr lang="sr-Latn-ME" sz="2000" dirty="0" smtClean="0"/>
              <a:t>stvarnih finansijskih </a:t>
            </a:r>
            <a:r>
              <a:rPr lang="sr-Latn-ME" sz="2000" dirty="0"/>
              <a:t>podataka, procjena svih aspekata finansijskog upravljanja – kvalitativna analiza (ocjenjivanje) i kvantitativna analiza i projekcije prosječnih vrijednosti indikatora za naredni petogodišnji </a:t>
            </a:r>
            <a:r>
              <a:rPr lang="sr-Latn-ME" sz="2000" dirty="0" smtClean="0"/>
              <a:t>period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Koriščenje podataka i projekcija za donošenje </a:t>
            </a:r>
            <a:r>
              <a:rPr lang="en-US" sz="2000" dirty="0" err="1" smtClean="0"/>
              <a:t>politika</a:t>
            </a:r>
            <a:r>
              <a:rPr lang="en-US" sz="2000" dirty="0" smtClean="0"/>
              <a:t> i </a:t>
            </a:r>
            <a:r>
              <a:rPr lang="sr-Latn-ME" sz="2000" dirty="0" smtClean="0"/>
              <a:t>ključnih odluka</a:t>
            </a:r>
            <a:r>
              <a:rPr lang="en-US" sz="2000" dirty="0" smtClean="0"/>
              <a:t> </a:t>
            </a:r>
            <a:endParaRPr lang="sr-Latn-ME" sz="2000" dirty="0"/>
          </a:p>
          <a:p>
            <a:pPr marL="457200" lvl="1" indent="0">
              <a:buNone/>
            </a:pPr>
            <a:endParaRPr lang="sr-Latn-ME" dirty="0"/>
          </a:p>
          <a:p>
            <a:pPr lvl="1"/>
            <a:endParaRPr lang="sr-Latn-ME" dirty="0"/>
          </a:p>
          <a:p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3357290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473189"/>
              </p:ext>
            </p:extLst>
          </p:nvPr>
        </p:nvGraphicFramePr>
        <p:xfrm>
          <a:off x="1549558" y="1846890"/>
          <a:ext cx="909288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2" name="Picture 8" descr="Image result for guidelines icon">
            <a:extLst>
              <a:ext uri="{FF2B5EF4-FFF2-40B4-BE49-F238E27FC236}">
                <a16:creationId xmlns="" xmlns:a16="http://schemas.microsoft.com/office/drawing/2014/main" id="{AF11A580-A4D4-4EAE-BF1A-F760E9E45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393" y="133704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goals targets">
            <a:extLst>
              <a:ext uri="{FF2B5EF4-FFF2-40B4-BE49-F238E27FC236}">
                <a16:creationId xmlns="" xmlns:a16="http://schemas.microsoft.com/office/drawing/2014/main" id="{6299B24F-58C5-406B-BEAC-0767B9205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209" y="1740195"/>
            <a:ext cx="2002465" cy="150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474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ME" sz="2600" dirty="0" smtClean="0">
                <a:latin typeface="Bahnschrift Condensed" panose="020B0502040204020203" pitchFamily="34" charset="0"/>
              </a:rPr>
              <a:t>Rekli </a:t>
            </a:r>
            <a:r>
              <a:rPr lang="sr-Latn-ME" sz="2600" dirty="0" smtClean="0">
                <a:latin typeface="Bahnschrift Condensed" panose="020B0502040204020203" pitchFamily="34" charset="0"/>
              </a:rPr>
              <a:t>su o MFSA ...</a:t>
            </a:r>
            <a:endParaRPr lang="sr-Latn-ME" sz="2600" dirty="0" smtClean="0">
              <a:latin typeface="Bahnschrift Condensed" panose="020B0502040204020203" pitchFamily="34" charset="0"/>
            </a:endParaRPr>
          </a:p>
          <a:p>
            <a:pPr algn="just"/>
            <a:r>
              <a:rPr lang="sr-Latn-ME" sz="22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S</a:t>
            </a:r>
            <a:r>
              <a:rPr lang="vi-VN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nažan </a:t>
            </a:r>
            <a:r>
              <a:rPr lang="vi-VN" sz="2200" dirty="0">
                <a:solidFill>
                  <a:srgbClr val="FF0000"/>
                </a:solidFill>
                <a:latin typeface="Bahnschrift Condensed" panose="020B0502040204020203" pitchFamily="34" charset="0"/>
              </a:rPr>
              <a:t>alat koji je lak za korištenje </a:t>
            </a:r>
            <a:r>
              <a:rPr lang="vi-VN" sz="2200" dirty="0">
                <a:latin typeface="Bahnschrift Condensed" panose="020B0502040204020203" pitchFamily="34" charset="0"/>
              </a:rPr>
              <a:t>i koji bi </a:t>
            </a:r>
            <a:r>
              <a:rPr lang="vi-VN" sz="2200" dirty="0" smtClean="0">
                <a:latin typeface="Bahnschrift Condensed" panose="020B0502040204020203" pitchFamily="34" charset="0"/>
              </a:rPr>
              <a:t>trebao </a:t>
            </a:r>
            <a:r>
              <a:rPr lang="vi-VN" sz="2200" dirty="0">
                <a:latin typeface="Bahnschrift Condensed" panose="020B0502040204020203" pitchFamily="34" charset="0"/>
              </a:rPr>
              <a:t>bi postati dio svakodnevne općinske prakse. Doprinosi smanjenju političkog utjecaja u </a:t>
            </a:r>
            <a:r>
              <a:rPr lang="vi-VN" sz="2200" dirty="0" smtClean="0">
                <a:latin typeface="Bahnschrift Condensed" panose="020B0502040204020203" pitchFamily="34" charset="0"/>
              </a:rPr>
              <a:t>donošenju odluka</a:t>
            </a:r>
            <a:r>
              <a:rPr lang="vi-VN" sz="2200" dirty="0">
                <a:latin typeface="Bahnschrift Condensed" panose="020B0502040204020203" pitchFamily="34" charset="0"/>
              </a:rPr>
              <a:t>. </a:t>
            </a:r>
            <a:r>
              <a:rPr lang="sr-Latn-ME" sz="2200" dirty="0" smtClean="0">
                <a:latin typeface="Bahnschrift Condensed" panose="020B0502040204020203" pitchFamily="34" charset="0"/>
              </a:rPr>
              <a:t>Z</a:t>
            </a:r>
            <a:r>
              <a:rPr lang="vi-VN" sz="2200" dirty="0" smtClean="0">
                <a:latin typeface="Bahnschrift Condensed" panose="020B0502040204020203" pitchFamily="34" charset="0"/>
              </a:rPr>
              <a:t>načajna </a:t>
            </a:r>
            <a:r>
              <a:rPr lang="vi-VN" sz="2200" dirty="0">
                <a:latin typeface="Bahnschrift Condensed" panose="020B0502040204020203" pitchFamily="34" charset="0"/>
              </a:rPr>
              <a:t>prednost alata </a:t>
            </a:r>
            <a:r>
              <a:rPr lang="vi-VN" sz="2200" dirty="0" smtClean="0">
                <a:latin typeface="Bahnschrift Condensed" panose="020B0502040204020203" pitchFamily="34" charset="0"/>
              </a:rPr>
              <a:t>je </a:t>
            </a:r>
            <a:r>
              <a:rPr lang="vi-VN" sz="2200" dirty="0">
                <a:latin typeface="Bahnschrift Condensed" panose="020B0502040204020203" pitchFamily="34" charset="0"/>
              </a:rPr>
              <a:t>u </a:t>
            </a:r>
            <a:r>
              <a:rPr lang="sr-Latn-ME" sz="2200" u="sng" dirty="0" smtClean="0">
                <a:latin typeface="Bahnschrift Condensed" panose="020B0502040204020203" pitchFamily="34" charset="0"/>
              </a:rPr>
              <a:t>racio analizi</a:t>
            </a:r>
            <a:r>
              <a:rPr lang="vi-VN" sz="2200" u="sng" dirty="0" smtClean="0">
                <a:latin typeface="Bahnschrift Condensed" panose="020B0502040204020203" pitchFamily="34" charset="0"/>
              </a:rPr>
              <a:t> </a:t>
            </a:r>
            <a:r>
              <a:rPr lang="vi-VN" sz="2200" dirty="0" smtClean="0">
                <a:latin typeface="Bahnschrift Condensed" panose="020B0502040204020203" pitchFamily="34" charset="0"/>
              </a:rPr>
              <a:t>koj</a:t>
            </a:r>
            <a:r>
              <a:rPr lang="sr-Latn-ME" sz="2200" dirty="0" smtClean="0">
                <a:latin typeface="Bahnschrift Condensed" panose="020B0502040204020203" pitchFamily="34" charset="0"/>
              </a:rPr>
              <a:t>a</a:t>
            </a:r>
            <a:r>
              <a:rPr lang="vi-VN" sz="2200" dirty="0" smtClean="0">
                <a:latin typeface="Bahnschrift Condensed" panose="020B0502040204020203" pitchFamily="34" charset="0"/>
              </a:rPr>
              <a:t> </a:t>
            </a:r>
            <a:r>
              <a:rPr lang="vi-VN" sz="2200" dirty="0">
                <a:latin typeface="Bahnschrift Condensed" panose="020B0502040204020203" pitchFamily="34" charset="0"/>
              </a:rPr>
              <a:t>uključuje </a:t>
            </a:r>
            <a:r>
              <a:rPr lang="sr-Latn-ME" sz="2200" dirty="0" smtClean="0">
                <a:latin typeface="Bahnschrift Condensed" panose="020B0502040204020203" pitchFamily="34" charset="0"/>
              </a:rPr>
              <a:t>standarde za</a:t>
            </a:r>
            <a:r>
              <a:rPr lang="sr-Latn-ME" sz="2200" dirty="0">
                <a:latin typeface="Bahnschrift Condensed" panose="020B0502040204020203" pitchFamily="34" charset="0"/>
              </a:rPr>
              <a:t> </a:t>
            </a:r>
            <a:r>
              <a:rPr lang="vi-VN" sz="2200" dirty="0" smtClean="0">
                <a:latin typeface="Bahnschrift Condensed" panose="020B0502040204020203" pitchFamily="34" charset="0"/>
              </a:rPr>
              <a:t>određene </a:t>
            </a:r>
            <a:r>
              <a:rPr lang="vi-VN" sz="2200" dirty="0">
                <a:latin typeface="Bahnschrift Condensed" panose="020B0502040204020203" pitchFamily="34" charset="0"/>
              </a:rPr>
              <a:t>kategorije. Pokazalo se da je grad ispod referentnih vrijednosti u troškovima održavanja koji ukazuju na potrebu određivanja prioriteta za održavanje dugotrajne imovine. Kao rezultat toga, </a:t>
            </a:r>
            <a:r>
              <a:rPr lang="sr-Latn-ME" sz="2200" dirty="0" smtClean="0">
                <a:latin typeface="Bahnschrift Condensed" panose="020B0502040204020203" pitchFamily="34" charset="0"/>
              </a:rPr>
              <a:t>budžet</a:t>
            </a:r>
            <a:r>
              <a:rPr lang="vi-VN" sz="2200" dirty="0" smtClean="0">
                <a:latin typeface="Bahnschrift Condensed" panose="020B0502040204020203" pitchFamily="34" charset="0"/>
              </a:rPr>
              <a:t> </a:t>
            </a:r>
            <a:r>
              <a:rPr lang="vi-VN" sz="2200" dirty="0">
                <a:latin typeface="Bahnschrift Condensed" panose="020B0502040204020203" pitchFamily="34" charset="0"/>
              </a:rPr>
              <a:t>za sljedeću godinu uključio je mjere za poboljšanje kako bi se postigla referentna </a:t>
            </a:r>
            <a:r>
              <a:rPr lang="vi-VN" sz="2200" dirty="0" smtClean="0">
                <a:latin typeface="Bahnschrift Condensed" panose="020B0502040204020203" pitchFamily="34" charset="0"/>
              </a:rPr>
              <a:t>vrijednost</a:t>
            </a:r>
            <a:r>
              <a:rPr lang="sr-Latn-ME" sz="2200" i="1" dirty="0" smtClean="0">
                <a:latin typeface="Bahnschrift Condensed" panose="020B0502040204020203" pitchFamily="34" charset="0"/>
              </a:rPr>
              <a:t>-Opština Budva</a:t>
            </a:r>
          </a:p>
          <a:p>
            <a:pPr algn="just"/>
            <a:r>
              <a:rPr lang="sr-Latn-ME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Doprinosi poboljšanju </a:t>
            </a:r>
            <a:r>
              <a:rPr lang="en-US" sz="2200" dirty="0" err="1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učinkovitosti</a:t>
            </a:r>
            <a:r>
              <a:rPr lang="en-US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r>
              <a:rPr lang="sr-Latn-ME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budžetskog procesa</a:t>
            </a:r>
            <a:r>
              <a:rPr lang="en-US" sz="2200" dirty="0" smtClean="0">
                <a:latin typeface="Bahnschrift Condensed" panose="020B0502040204020203" pitchFamily="34" charset="0"/>
              </a:rPr>
              <a:t>. </a:t>
            </a:r>
            <a:r>
              <a:rPr lang="sr-Latn-ME" sz="2200" dirty="0" smtClean="0">
                <a:latin typeface="Bahnschrift Condensed" panose="020B0502040204020203" pitchFamily="34" charset="0"/>
              </a:rPr>
              <a:t>Istorijski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podaci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>
                <a:latin typeface="Bahnschrift Condensed" panose="020B0502040204020203" pitchFamily="34" charset="0"/>
              </a:rPr>
              <a:t>„</a:t>
            </a:r>
            <a:r>
              <a:rPr lang="en-US" sz="2200" dirty="0" err="1">
                <a:latin typeface="Bahnschrift Condensed" panose="020B0502040204020203" pitchFamily="34" charset="0"/>
              </a:rPr>
              <a:t>sve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jednom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mjestu</a:t>
            </a:r>
            <a:r>
              <a:rPr lang="en-US" sz="2200" dirty="0" smtClean="0">
                <a:latin typeface="Bahnschrift Condensed" panose="020B0502040204020203" pitchFamily="34" charset="0"/>
              </a:rPr>
              <a:t>“,</a:t>
            </a:r>
            <a:r>
              <a:rPr lang="sr-Latn-ME" sz="2200" dirty="0" smtClean="0">
                <a:latin typeface="Bahnschrift Condensed" panose="020B0502040204020203" pitchFamily="34" charset="0"/>
              </a:rPr>
              <a:t> korisni su za novoizabrane rukovodioce,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>
                <a:latin typeface="Bahnschrift Condensed" panose="020B0502040204020203" pitchFamily="34" charset="0"/>
              </a:rPr>
              <a:t>a </a:t>
            </a:r>
            <a:r>
              <a:rPr lang="en-US" sz="2200" dirty="0" err="1">
                <a:latin typeface="Bahnschrift Condensed" panose="020B0502040204020203" pitchFamily="34" charset="0"/>
              </a:rPr>
              <a:t>zaključci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koje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smo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mogli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izvući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iz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financijskih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pokazatelja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poslužili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su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kao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osnova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za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ocjenu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općinskog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financijskog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upravljanja</a:t>
            </a:r>
            <a:r>
              <a:rPr lang="en-US" sz="2200" dirty="0">
                <a:latin typeface="Bahnschrift Condensed" panose="020B0502040204020203" pitchFamily="34" charset="0"/>
              </a:rPr>
              <a:t> i </a:t>
            </a:r>
            <a:r>
              <a:rPr lang="en-US" sz="2200" dirty="0" err="1">
                <a:latin typeface="Bahnschrift Condensed" panose="020B0502040204020203" pitchFamily="34" charset="0"/>
              </a:rPr>
              <a:t>pomogli</a:t>
            </a:r>
            <a:r>
              <a:rPr lang="en-US" sz="2200" dirty="0">
                <a:latin typeface="Bahnschrift Condensed" panose="020B0502040204020203" pitchFamily="34" charset="0"/>
              </a:rPr>
              <a:t> u </a:t>
            </a:r>
            <a:r>
              <a:rPr lang="en-US" sz="2200" dirty="0" err="1">
                <a:latin typeface="Bahnschrift Condensed" panose="020B0502040204020203" pitchFamily="34" charset="0"/>
              </a:rPr>
              <a:t>definiranju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sr-Latn-ME" sz="2200" dirty="0" smtClean="0">
                <a:latin typeface="Bahnschrift Condensed" panose="020B0502040204020203" pitchFamily="34" charset="0"/>
              </a:rPr>
              <a:t>kratkoročnih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mjera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neposrednog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napretka</a:t>
            </a:r>
            <a:r>
              <a:rPr lang="sr-Latn-ME" sz="2200" i="1" dirty="0" smtClean="0">
                <a:latin typeface="Bahnschrift Condensed" panose="020B0502040204020203" pitchFamily="34" charset="0"/>
              </a:rPr>
              <a:t>-Opština Bijelo Polje</a:t>
            </a:r>
          </a:p>
          <a:p>
            <a:pPr algn="just"/>
            <a:r>
              <a:rPr lang="sr-Latn-ME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J</a:t>
            </a:r>
            <a:r>
              <a:rPr lang="en-US" sz="2200" dirty="0" err="1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asni</a:t>
            </a:r>
            <a:r>
              <a:rPr lang="en-US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finan</a:t>
            </a:r>
            <a:r>
              <a:rPr lang="sr-Latn-ME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s</a:t>
            </a:r>
            <a:r>
              <a:rPr lang="en-US" sz="2200" dirty="0" err="1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ijski</a:t>
            </a:r>
            <a:r>
              <a:rPr lang="en-US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pokazatelj</a:t>
            </a:r>
            <a:r>
              <a:rPr lang="sr-Latn-ME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i</a:t>
            </a:r>
            <a:r>
              <a:rPr lang="en-US" sz="2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su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nam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omogućili</a:t>
            </a:r>
            <a:r>
              <a:rPr lang="en-US" sz="2200" dirty="0">
                <a:latin typeface="Bahnschrift Condensed" panose="020B0502040204020203" pitchFamily="34" charset="0"/>
              </a:rPr>
              <a:t> da </a:t>
            </a:r>
            <a:r>
              <a:rPr lang="en-US" sz="2200" dirty="0" err="1">
                <a:latin typeface="Bahnschrift Condensed" panose="020B0502040204020203" pitchFamily="34" charset="0"/>
              </a:rPr>
              <a:t>identificiramo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slabosti</a:t>
            </a:r>
            <a:r>
              <a:rPr lang="en-US" sz="2200" dirty="0">
                <a:latin typeface="Bahnschrift Condensed" panose="020B0502040204020203" pitchFamily="34" charset="0"/>
              </a:rPr>
              <a:t> u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segmentima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koji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nisu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pravilno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razmatrani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ili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koje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nismo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dovoljno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analizirali</a:t>
            </a:r>
            <a:r>
              <a:rPr lang="en-US" sz="2200" dirty="0" smtClean="0">
                <a:latin typeface="Bahnschrift Condensed" panose="020B0502040204020203" pitchFamily="34" charset="0"/>
              </a:rPr>
              <a:t>. </a:t>
            </a:r>
            <a:r>
              <a:rPr lang="en-US" sz="2200" dirty="0">
                <a:latin typeface="Bahnschrift Condensed" panose="020B0502040204020203" pitchFamily="34" charset="0"/>
              </a:rPr>
              <a:t>Na </a:t>
            </a:r>
            <a:r>
              <a:rPr lang="en-US" sz="2200" dirty="0" err="1">
                <a:latin typeface="Bahnschrift Condensed" panose="020B0502040204020203" pitchFamily="34" charset="0"/>
              </a:rPr>
              <a:t>temelju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nalaza</a:t>
            </a:r>
            <a:r>
              <a:rPr lang="en-US" sz="2200" dirty="0">
                <a:latin typeface="Bahnschrift Condensed" panose="020B0502040204020203" pitchFamily="34" charset="0"/>
              </a:rPr>
              <a:t> MFSA, </a:t>
            </a:r>
            <a:r>
              <a:rPr lang="en-US" sz="2200" dirty="0" err="1">
                <a:latin typeface="Bahnschrift Condensed" panose="020B0502040204020203" pitchFamily="34" charset="0"/>
              </a:rPr>
              <a:t>općinski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donositelji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odluka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mogli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su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razmotriti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mjere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uštede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sr-Latn-ME" sz="2200" dirty="0" smtClean="0">
                <a:latin typeface="Bahnschrift Condensed" panose="020B0502040204020203" pitchFamily="34" charset="0"/>
              </a:rPr>
              <a:t>budžeta</a:t>
            </a:r>
            <a:r>
              <a:rPr lang="en-US" sz="2200" dirty="0" smtClean="0">
                <a:latin typeface="Bahnschrift Condensed" panose="020B0502040204020203" pitchFamily="34" charset="0"/>
              </a:rPr>
              <a:t> </a:t>
            </a:r>
            <a:r>
              <a:rPr lang="en-US" sz="2200" dirty="0">
                <a:latin typeface="Bahnschrift Condensed" panose="020B0502040204020203" pitchFamily="34" charset="0"/>
              </a:rPr>
              <a:t>i </a:t>
            </a:r>
            <a:r>
              <a:rPr lang="en-US" sz="2200" dirty="0" err="1">
                <a:latin typeface="Bahnschrift Condensed" panose="020B0502040204020203" pitchFamily="34" charset="0"/>
              </a:rPr>
              <a:t>težiti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učinkovitijem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korištenju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općinskih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resursa</a:t>
            </a:r>
            <a:r>
              <a:rPr lang="en-US" sz="2200" dirty="0">
                <a:latin typeface="Bahnschrift Condensed" panose="020B0502040204020203" pitchFamily="34" charset="0"/>
              </a:rPr>
              <a:t>. Ono </a:t>
            </a:r>
            <a:r>
              <a:rPr lang="en-US" sz="2200" dirty="0" err="1">
                <a:latin typeface="Bahnschrift Condensed" panose="020B0502040204020203" pitchFamily="34" charset="0"/>
              </a:rPr>
              <a:t>što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najviše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cijenimo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sr-Latn-ME" sz="2200" dirty="0" smtClean="0">
                <a:latin typeface="Bahnschrift Condensed" panose="020B0502040204020203" pitchFamily="34" charset="0"/>
              </a:rPr>
              <a:t>kod</a:t>
            </a:r>
            <a:r>
              <a:rPr lang="en-US" sz="2200" dirty="0" smtClean="0">
                <a:latin typeface="Bahnschrift Condensed" panose="020B0502040204020203" pitchFamily="34" charset="0"/>
              </a:rPr>
              <a:t> MFSA </a:t>
            </a:r>
            <a:r>
              <a:rPr lang="en-US" sz="2200" dirty="0">
                <a:latin typeface="Bahnschrift Condensed" panose="020B0502040204020203" pitchFamily="34" charset="0"/>
              </a:rPr>
              <a:t>je </a:t>
            </a:r>
            <a:r>
              <a:rPr lang="en-US" sz="2200" dirty="0" err="1">
                <a:latin typeface="Bahnschrift Condensed" panose="020B0502040204020203" pitchFamily="34" charset="0"/>
              </a:rPr>
              <a:t>prilika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za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usporedbu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naših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rezultata</a:t>
            </a:r>
            <a:r>
              <a:rPr lang="en-US" sz="2200" dirty="0">
                <a:latin typeface="Bahnschrift Condensed" panose="020B0502040204020203" pitchFamily="34" charset="0"/>
              </a:rPr>
              <a:t> s </a:t>
            </a:r>
            <a:r>
              <a:rPr lang="en-US" sz="2200" dirty="0" err="1">
                <a:latin typeface="Bahnschrift Condensed" panose="020B0502040204020203" pitchFamily="34" charset="0"/>
              </a:rPr>
              <a:t>onima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na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>
                <a:latin typeface="Bahnschrift Condensed" panose="020B0502040204020203" pitchFamily="34" charset="0"/>
              </a:rPr>
              <a:t>regionalnoj</a:t>
            </a:r>
            <a:r>
              <a:rPr lang="en-US" sz="2200" dirty="0">
                <a:latin typeface="Bahnschrift Condensed" panose="020B0502040204020203" pitchFamily="34" charset="0"/>
              </a:rPr>
              <a:t> i </a:t>
            </a:r>
            <a:r>
              <a:rPr lang="en-US" sz="2200" dirty="0" err="1">
                <a:latin typeface="Bahnschrift Condensed" panose="020B0502040204020203" pitchFamily="34" charset="0"/>
              </a:rPr>
              <a:t>globalnoj</a:t>
            </a:r>
            <a:r>
              <a:rPr lang="en-US" sz="2200" dirty="0">
                <a:latin typeface="Bahnschrift Condensed" panose="020B0502040204020203" pitchFamily="34" charset="0"/>
              </a:rPr>
              <a:t> </a:t>
            </a:r>
            <a:r>
              <a:rPr lang="en-US" sz="2200" dirty="0" err="1" smtClean="0">
                <a:latin typeface="Bahnschrift Condensed" panose="020B0502040204020203" pitchFamily="34" charset="0"/>
              </a:rPr>
              <a:t>razini</a:t>
            </a:r>
            <a:r>
              <a:rPr lang="sr-Latn-ME" sz="2200" dirty="0" smtClean="0">
                <a:latin typeface="Bahnschrift Condensed" panose="020B0502040204020203" pitchFamily="34" charset="0"/>
              </a:rPr>
              <a:t>- </a:t>
            </a:r>
            <a:r>
              <a:rPr lang="sr-Latn-ME" sz="2200" i="1" dirty="0" smtClean="0">
                <a:latin typeface="Bahnschrift Condensed" panose="020B0502040204020203" pitchFamily="34" charset="0"/>
              </a:rPr>
              <a:t>Opština Mojkovac </a:t>
            </a:r>
            <a:endParaRPr lang="en-US" sz="2200" i="1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24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</a:rPr>
              <a:t>Svrha primjene MFSA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metodologije</a:t>
            </a: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228600" lvl="1">
              <a:spcBef>
                <a:spcPts val="1000"/>
              </a:spcBef>
            </a:pPr>
            <a:r>
              <a:rPr lang="sr-Latn-ME" sz="2000" dirty="0"/>
              <a:t>cjelokupne opštinske finansije su obuhvaćen</a:t>
            </a:r>
            <a:r>
              <a:rPr lang="en-US" sz="2000" dirty="0"/>
              <a:t>e</a:t>
            </a:r>
            <a:r>
              <a:rPr lang="sr-Latn-ME" sz="2000" dirty="0"/>
              <a:t> na jednom mjestu i mogu poslužiti za dalju analizu, planiranje i izvještavanje kako prema višem rukovodstvu, lokalnoj </a:t>
            </a:r>
            <a:r>
              <a:rPr lang="sr-Latn-ME" sz="2000" dirty="0" smtClean="0"/>
              <a:t>skupšt</a:t>
            </a:r>
            <a:r>
              <a:rPr lang="en-US" sz="2000" dirty="0" err="1" smtClean="0"/>
              <a:t>ini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ME" sz="2000" dirty="0"/>
              <a:t>tako i prema javnosti </a:t>
            </a:r>
            <a:endParaRPr lang="en-US" sz="2000" dirty="0"/>
          </a:p>
          <a:p>
            <a:pPr marL="228600" lvl="1">
              <a:spcBef>
                <a:spcPts val="1000"/>
              </a:spcBef>
            </a:pPr>
            <a:r>
              <a:rPr lang="en-US" sz="1900" dirty="0" err="1"/>
              <a:t>generira</a:t>
            </a:r>
            <a:r>
              <a:rPr lang="en-US" sz="1900" dirty="0"/>
              <a:t> </a:t>
            </a:r>
            <a:r>
              <a:rPr lang="en-US" sz="1900" dirty="0" err="1"/>
              <a:t>jasnu</a:t>
            </a:r>
            <a:r>
              <a:rPr lang="en-US" sz="1900" dirty="0"/>
              <a:t> </a:t>
            </a:r>
            <a:r>
              <a:rPr lang="en-US" sz="1900" dirty="0" err="1"/>
              <a:t>sliku</a:t>
            </a:r>
            <a:r>
              <a:rPr lang="en-US" sz="1900" dirty="0"/>
              <a:t> o </a:t>
            </a:r>
            <a:r>
              <a:rPr lang="en-US" sz="1900" dirty="0" err="1"/>
              <a:t>trendovima</a:t>
            </a:r>
            <a:r>
              <a:rPr lang="en-US" sz="1900" dirty="0"/>
              <a:t> </a:t>
            </a:r>
            <a:r>
              <a:rPr lang="sr-Latn-ME" sz="1900" dirty="0"/>
              <a:t>u lokalnim finansijama</a:t>
            </a:r>
            <a:r>
              <a:rPr lang="en-US" sz="1900" dirty="0"/>
              <a:t> </a:t>
            </a:r>
            <a:r>
              <a:rPr lang="sr-Latn-ME" sz="1900" dirty="0"/>
              <a:t>na višegodišnjem nivou</a:t>
            </a:r>
            <a:endParaRPr lang="sr-Latn-ME" sz="2000" dirty="0"/>
          </a:p>
          <a:p>
            <a:r>
              <a:rPr lang="sr-Latn-ME" sz="2000" dirty="0"/>
              <a:t>doprinosi boljem planiranju opštinskih budžeta kroz automatizovane finansijske projekcije za petogodišnji period </a:t>
            </a:r>
          </a:p>
          <a:p>
            <a:r>
              <a:rPr lang="pl-PL" sz="2000" dirty="0"/>
              <a:t>moćan instrumenat za poboljšanje upravljanja i odgovornosti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bazi</a:t>
            </a:r>
            <a:r>
              <a:rPr lang="en-US" sz="2000" dirty="0"/>
              <a:t> </a:t>
            </a:r>
            <a:r>
              <a:rPr lang="en-US" sz="2000" dirty="0" err="1"/>
              <a:t>samoprocjene</a:t>
            </a:r>
            <a:r>
              <a:rPr lang="en-US" sz="2000" dirty="0"/>
              <a:t> </a:t>
            </a:r>
            <a:r>
              <a:rPr lang="en-US" sz="2000" dirty="0" err="1"/>
              <a:t>finansijskog</a:t>
            </a:r>
            <a:r>
              <a:rPr lang="en-US" sz="2000" dirty="0"/>
              <a:t> </a:t>
            </a:r>
            <a:r>
              <a:rPr lang="en-US" sz="2000" dirty="0" err="1"/>
              <a:t>poslovanja</a:t>
            </a:r>
            <a:r>
              <a:rPr lang="en-US" sz="2000" dirty="0"/>
              <a:t> </a:t>
            </a:r>
            <a:endParaRPr lang="sr-Latn-ME" sz="2000" dirty="0"/>
          </a:p>
          <a:p>
            <a:r>
              <a:rPr lang="sr-Latn-ME" sz="2000" dirty="0"/>
              <a:t>značaj racio analize-primjena uporedivih unaprijed definisanih finansijskih indikatora </a:t>
            </a:r>
          </a:p>
          <a:p>
            <a:r>
              <a:rPr lang="sr-Latn-ME" sz="2000" dirty="0"/>
              <a:t>omogućava vidljivost problema u budžetu opština (</a:t>
            </a:r>
            <a:r>
              <a:rPr lang="en-US" sz="2000" dirty="0"/>
              <a:t> trend </a:t>
            </a:r>
            <a:r>
              <a:rPr lang="sr-Latn-ME" sz="2000" dirty="0"/>
              <a:t>naplat</a:t>
            </a:r>
            <a:r>
              <a:rPr lang="en-US" sz="2000" dirty="0"/>
              <a:t>e</a:t>
            </a:r>
            <a:r>
              <a:rPr lang="sr-Latn-ME" sz="2000" dirty="0"/>
              <a:t> prihoda, </a:t>
            </a:r>
            <a:r>
              <a:rPr lang="en-US" sz="2000" dirty="0"/>
              <a:t>(</a:t>
            </a:r>
            <a:r>
              <a:rPr lang="sr-Latn-ME" sz="2000" dirty="0"/>
              <a:t>pre</a:t>
            </a:r>
            <a:r>
              <a:rPr lang="en-US" sz="2000" dirty="0"/>
              <a:t>) </a:t>
            </a:r>
            <a:r>
              <a:rPr lang="sr-Latn-ME" sz="2000" dirty="0"/>
              <a:t>zaduženost i plan otplate kredita, budžetski deficit i sl.) i stavlja fokus na dalje korake i troškovno planiranje budućih aktivnosti („ sve u jednom“)</a:t>
            </a:r>
          </a:p>
          <a:p>
            <a:r>
              <a:rPr lang="sr-Latn-ME" sz="2000" dirty="0"/>
              <a:t>koristan „vodič“ za donatore, investitore (kroz JPP) i kreditore u svrhu procjene stvarnog stanja u finansijama </a:t>
            </a:r>
            <a:r>
              <a:rPr lang="en-US" sz="2000" dirty="0"/>
              <a:t>i </a:t>
            </a:r>
            <a:r>
              <a:rPr lang="en-US" sz="2000" dirty="0" err="1"/>
              <a:t>finansijske</a:t>
            </a:r>
            <a:r>
              <a:rPr lang="en-US" sz="2000" dirty="0"/>
              <a:t> </a:t>
            </a:r>
            <a:r>
              <a:rPr lang="en-US" sz="2000" dirty="0" err="1"/>
              <a:t>pozicije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51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</a:rPr>
              <a:t>Prednost MFSA alata:</a:t>
            </a:r>
          </a:p>
          <a:p>
            <a:r>
              <a:rPr lang="sr-Latn-ME" sz="2000" dirty="0"/>
              <a:t>f</a:t>
            </a:r>
            <a:r>
              <a:rPr lang="sr-Latn-ME" sz="2000" dirty="0" smtClean="0"/>
              <a:t>inansijska procjena na bazi trendova, pokazatelja i standarda </a:t>
            </a:r>
          </a:p>
          <a:p>
            <a:r>
              <a:rPr lang="sr-Latn-ME" sz="2000" dirty="0" smtClean="0"/>
              <a:t>unaprjeđenje </a:t>
            </a:r>
            <a:r>
              <a:rPr lang="sr-Latn-ME" sz="2000" dirty="0"/>
              <a:t>saradnje unutar opštine: finansije (budžet i trezor), lokalna uprava prihoda, urbanizam i investicije</a:t>
            </a:r>
          </a:p>
          <a:p>
            <a:pPr lvl="0"/>
            <a:r>
              <a:rPr lang="en-US" sz="2000" dirty="0">
                <a:solidFill>
                  <a:prstClr val="black"/>
                </a:solidFill>
              </a:rPr>
              <a:t>ja</a:t>
            </a:r>
            <a:r>
              <a:rPr lang="sr-Latn-ME" sz="2000" dirty="0">
                <a:solidFill>
                  <a:prstClr val="black"/>
                </a:solidFill>
              </a:rPr>
              <a:t>č</a:t>
            </a:r>
            <a:r>
              <a:rPr lang="en-US" sz="2000" dirty="0" err="1">
                <a:solidFill>
                  <a:prstClr val="black"/>
                </a:solidFill>
              </a:rPr>
              <a:t>anj</a:t>
            </a:r>
            <a:r>
              <a:rPr lang="sr-Latn-ME" sz="2000" dirty="0">
                <a:solidFill>
                  <a:prstClr val="black"/>
                </a:solidFill>
              </a:rPr>
              <a:t>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administrativnih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kapaciteta</a:t>
            </a:r>
            <a:r>
              <a:rPr lang="en-US" sz="2000" dirty="0">
                <a:solidFill>
                  <a:prstClr val="black"/>
                </a:solidFill>
              </a:rPr>
              <a:t> k</a:t>
            </a:r>
            <a:r>
              <a:rPr lang="sr-Latn-ME" sz="2000" dirty="0">
                <a:solidFill>
                  <a:prstClr val="black"/>
                </a:solidFill>
              </a:rPr>
              <a:t>roz obuku na radnom mjestu (npr: samoprocjena finansija, višegodišnje planiranje, praćenje realizacije akcionog plana) </a:t>
            </a:r>
          </a:p>
          <a:p>
            <a:pPr lvl="0"/>
            <a:r>
              <a:rPr lang="sr-Latn-ME" sz="2000" dirty="0"/>
              <a:t>razmjena pozitivnih iskustava i saznanja između opština (međuopštinska saradnja) i uporedivost podataka u svrhu zajedničkih projekata (npr: na regionalnom nivou, međugranična saradnja i sl.)</a:t>
            </a:r>
          </a:p>
          <a:p>
            <a:pPr lvl="0"/>
            <a:r>
              <a:rPr lang="sr-Latn-ME" sz="2000" dirty="0">
                <a:solidFill>
                  <a:prstClr val="black"/>
                </a:solidFill>
              </a:rPr>
              <a:t>ukazivanje na rizik koji imaju opštine koje ne sprovode sveobuhvatnu procjenu finansijskog upravljanja sagledavanjem </a:t>
            </a:r>
            <a:r>
              <a:rPr lang="en-US" sz="2000" dirty="0" err="1">
                <a:solidFill>
                  <a:prstClr val="black"/>
                </a:solidFill>
              </a:rPr>
              <a:t>svih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aspekata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koje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koristi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alat</a:t>
            </a:r>
            <a:r>
              <a:rPr lang="en-US" sz="2000" dirty="0">
                <a:solidFill>
                  <a:prstClr val="black"/>
                </a:solidFill>
              </a:rPr>
              <a:t> MFSA</a:t>
            </a:r>
            <a:endParaRPr lang="sr-Latn-ME" sz="2000" dirty="0">
              <a:solidFill>
                <a:prstClr val="black"/>
              </a:solidFill>
            </a:endParaRPr>
          </a:p>
          <a:p>
            <a:pPr lvl="0"/>
            <a:r>
              <a:rPr lang="sr-Latn-ME" sz="2000" dirty="0">
                <a:solidFill>
                  <a:prstClr val="black"/>
                </a:solidFill>
              </a:rPr>
              <a:t>obezbjeđenje vizibilnosti opštinskih finansija  </a:t>
            </a:r>
            <a:endParaRPr lang="sr-Latn-ME" sz="2000" dirty="0"/>
          </a:p>
          <a:p>
            <a:endParaRPr lang="sr-Latn-ME" sz="2000" dirty="0"/>
          </a:p>
          <a:p>
            <a:endParaRPr lang="sr-Latn-ME" sz="2000" dirty="0"/>
          </a:p>
          <a:p>
            <a:endParaRPr lang="sr-Latn-ME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224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Osnovni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ME" sz="2400" dirty="0">
                <a:solidFill>
                  <a:schemeClr val="accent1">
                    <a:lumMod val="75000"/>
                  </a:schemeClr>
                </a:solidFill>
              </a:rPr>
              <a:t>sadržaj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ME" sz="2400" dirty="0">
                <a:solidFill>
                  <a:schemeClr val="accent1">
                    <a:lumMod val="75000"/>
                  </a:schemeClr>
                </a:solidFill>
              </a:rPr>
              <a:t>MFSA-s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amoproc</a:t>
            </a:r>
            <a:r>
              <a:rPr lang="sr-Latn-ME" sz="2400" dirty="0">
                <a:solidFill>
                  <a:schemeClr val="accent1">
                    <a:lumMod val="75000"/>
                  </a:schemeClr>
                </a:solidFill>
              </a:rPr>
              <a:t>j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ene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opštinskih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finansija</a:t>
            </a:r>
            <a:r>
              <a:rPr lang="sr-Latn-ME" sz="2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0" indent="0">
              <a:buNone/>
            </a:pPr>
            <a:endParaRPr lang="sr-Latn-ME" sz="24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sr-Latn-ME" sz="2000" dirty="0"/>
              <a:t>Korak</a:t>
            </a:r>
            <a:r>
              <a:rPr lang="en-US" sz="2000" dirty="0"/>
              <a:t> 1:</a:t>
            </a:r>
            <a:r>
              <a:rPr lang="sr-Latn-ME" sz="2000" dirty="0"/>
              <a:t>Profil grada i finansijska baza podataka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Korak</a:t>
            </a:r>
            <a:r>
              <a:rPr lang="en-US" sz="2000" dirty="0"/>
              <a:t> 2: </a:t>
            </a:r>
            <a:r>
              <a:rPr lang="sr-Latn-ME" sz="2000" dirty="0"/>
              <a:t>Istorijska analiza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Korak</a:t>
            </a:r>
            <a:r>
              <a:rPr lang="en-US" sz="2000" dirty="0"/>
              <a:t> 3: Ra</a:t>
            </a:r>
            <a:r>
              <a:rPr lang="sr-Latn-ME" sz="2000" dirty="0"/>
              <a:t>cio analiza 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sr-Latn-ME" sz="2000" dirty="0"/>
              <a:t>Korak </a:t>
            </a:r>
            <a:r>
              <a:rPr lang="en-US" sz="2000" dirty="0"/>
              <a:t>4: </a:t>
            </a:r>
            <a:r>
              <a:rPr lang="en-US" sz="2000" dirty="0" err="1"/>
              <a:t>Finan</a:t>
            </a:r>
            <a:r>
              <a:rPr lang="sr-Latn-ME" sz="2000" dirty="0"/>
              <a:t>sijske projekcije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Korak</a:t>
            </a:r>
            <a:r>
              <a:rPr lang="en-US" sz="2000" dirty="0"/>
              <a:t> 5: </a:t>
            </a:r>
            <a:r>
              <a:rPr lang="sr-Latn-ME" sz="2000" dirty="0"/>
              <a:t>Procjena finansijskog upravljanja – kvalitativna i kvantitativna </a:t>
            </a:r>
          </a:p>
          <a:p>
            <a:pPr marL="457200" lvl="1" indent="0">
              <a:buNone/>
            </a:pPr>
            <a:endParaRPr lang="sr-Latn-ME" sz="2000" dirty="0"/>
          </a:p>
          <a:p>
            <a:pPr lvl="1"/>
            <a:r>
              <a:rPr lang="sr-Latn-ME" sz="2000" dirty="0"/>
              <a:t>Korak</a:t>
            </a:r>
            <a:r>
              <a:rPr lang="en-US" sz="2000" dirty="0"/>
              <a:t> 6: </a:t>
            </a:r>
            <a:r>
              <a:rPr lang="sr-Latn-ME" sz="2000" dirty="0"/>
              <a:t>Akcioni plan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endParaRPr lang="sr-Latn-ME" sz="24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="" xmlns:a16="http://schemas.microsoft.com/office/drawing/2014/main" id="{DD5A31AF-9F2C-4F89-A5EA-66C7A91E00C4}"/>
              </a:ext>
            </a:extLst>
          </p:cNvPr>
          <p:cNvCxnSpPr>
            <a:cxnSpLocks/>
          </p:cNvCxnSpPr>
          <p:nvPr/>
        </p:nvCxnSpPr>
        <p:spPr>
          <a:xfrm>
            <a:off x="2371065" y="2679405"/>
            <a:ext cx="0" cy="3774558"/>
          </a:xfrm>
          <a:prstGeom prst="straightConnector1">
            <a:avLst/>
          </a:prstGeom>
          <a:ln w="6350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owchart: Off-page Connector 5">
            <a:extLst>
              <a:ext uri="{FF2B5EF4-FFF2-40B4-BE49-F238E27FC236}">
                <a16:creationId xmlns="" xmlns:a16="http://schemas.microsoft.com/office/drawing/2014/main" id="{0548D02B-9204-4A83-888D-35C3478FF2FC}"/>
              </a:ext>
            </a:extLst>
          </p:cNvPr>
          <p:cNvSpPr/>
          <p:nvPr/>
        </p:nvSpPr>
        <p:spPr>
          <a:xfrm>
            <a:off x="2223272" y="2606043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Off-page Connector 6">
            <a:extLst>
              <a:ext uri="{FF2B5EF4-FFF2-40B4-BE49-F238E27FC236}">
                <a16:creationId xmlns="" xmlns:a16="http://schemas.microsoft.com/office/drawing/2014/main" id="{50288B51-5280-4896-ADD5-FECB5BA76D6F}"/>
              </a:ext>
            </a:extLst>
          </p:cNvPr>
          <p:cNvSpPr/>
          <p:nvPr/>
        </p:nvSpPr>
        <p:spPr>
          <a:xfrm>
            <a:off x="2223272" y="3228576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Off-page Connector 7">
            <a:extLst>
              <a:ext uri="{FF2B5EF4-FFF2-40B4-BE49-F238E27FC236}">
                <a16:creationId xmlns="" xmlns:a16="http://schemas.microsoft.com/office/drawing/2014/main" id="{A2AFE051-8E7D-4BF9-81F8-3DEB509055BD}"/>
              </a:ext>
            </a:extLst>
          </p:cNvPr>
          <p:cNvSpPr/>
          <p:nvPr/>
        </p:nvSpPr>
        <p:spPr>
          <a:xfrm>
            <a:off x="2223272" y="3842868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Off-page Connector 8">
            <a:extLst>
              <a:ext uri="{FF2B5EF4-FFF2-40B4-BE49-F238E27FC236}">
                <a16:creationId xmlns="" xmlns:a16="http://schemas.microsoft.com/office/drawing/2014/main" id="{30B8A75C-01A5-447B-91A1-5D29BE167158}"/>
              </a:ext>
            </a:extLst>
          </p:cNvPr>
          <p:cNvSpPr/>
          <p:nvPr/>
        </p:nvSpPr>
        <p:spPr>
          <a:xfrm>
            <a:off x="2223272" y="4433114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Off-page Connector 9">
            <a:extLst>
              <a:ext uri="{FF2B5EF4-FFF2-40B4-BE49-F238E27FC236}">
                <a16:creationId xmlns="" xmlns:a16="http://schemas.microsoft.com/office/drawing/2014/main" id="{4D1B2007-E61F-41F7-BDBB-2CEE901390CC}"/>
              </a:ext>
            </a:extLst>
          </p:cNvPr>
          <p:cNvSpPr/>
          <p:nvPr/>
        </p:nvSpPr>
        <p:spPr>
          <a:xfrm>
            <a:off x="2223272" y="5070735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Off-page Connector 10">
            <a:extLst>
              <a:ext uri="{FF2B5EF4-FFF2-40B4-BE49-F238E27FC236}">
                <a16:creationId xmlns="" xmlns:a16="http://schemas.microsoft.com/office/drawing/2014/main" id="{FEB27E96-8C87-4270-8123-FA83ADABB268}"/>
              </a:ext>
            </a:extLst>
          </p:cNvPr>
          <p:cNvSpPr/>
          <p:nvPr/>
        </p:nvSpPr>
        <p:spPr>
          <a:xfrm>
            <a:off x="2223272" y="5662711"/>
            <a:ext cx="274320" cy="27432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9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AE1F5F1C-4BF5-4D52-B6E2-E6FA0C53AD8B}"/>
              </a:ext>
            </a:extLst>
          </p:cNvPr>
          <p:cNvSpPr/>
          <p:nvPr/>
        </p:nvSpPr>
        <p:spPr>
          <a:xfrm>
            <a:off x="1237671" y="737065"/>
            <a:ext cx="2286000" cy="16810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sr-Latn-ME" sz="1200" dirty="0" smtClean="0">
                <a:solidFill>
                  <a:schemeClr val="tx1"/>
                </a:solidFill>
              </a:rPr>
              <a:t>*t</a:t>
            </a:r>
            <a:r>
              <a:rPr lang="en-US" sz="1200" dirty="0" err="1" smtClean="0">
                <a:solidFill>
                  <a:schemeClr val="tx1"/>
                </a:solidFill>
              </a:rPr>
              <a:t>ransformisati</a:t>
            </a:r>
            <a:r>
              <a:rPr lang="en-US" sz="1200" dirty="0" smtClean="0">
                <a:solidFill>
                  <a:schemeClr val="tx1"/>
                </a:solidFill>
              </a:rPr>
              <a:t>  </a:t>
            </a:r>
            <a:r>
              <a:rPr lang="en-US" sz="1200" dirty="0" err="1" smtClean="0">
                <a:solidFill>
                  <a:schemeClr val="tx1"/>
                </a:solidFill>
              </a:rPr>
              <a:t>podatke</a:t>
            </a:r>
            <a:r>
              <a:rPr lang="en-US" sz="1200" dirty="0" smtClean="0">
                <a:solidFill>
                  <a:schemeClr val="tx1"/>
                </a:solidFill>
              </a:rPr>
              <a:t> u MFSA format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 u</a:t>
            </a:r>
            <a:r>
              <a:rPr lang="en-US" sz="1200" dirty="0" err="1" smtClean="0">
                <a:solidFill>
                  <a:schemeClr val="tx1"/>
                </a:solidFill>
              </a:rPr>
              <a:t>klju</a:t>
            </a:r>
            <a:r>
              <a:rPr lang="sr-Latn-ME" sz="1200" dirty="0">
                <a:solidFill>
                  <a:schemeClr val="tx1"/>
                </a:solidFill>
              </a:rPr>
              <a:t>č</a:t>
            </a:r>
            <a:r>
              <a:rPr lang="sr-Latn-ME" sz="1200" dirty="0" smtClean="0">
                <a:solidFill>
                  <a:schemeClr val="tx1"/>
                </a:solidFill>
              </a:rPr>
              <a:t>iti druge gradske/opštinske odjele</a:t>
            </a:r>
            <a:endParaRPr lang="en-US" sz="1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94C0899D-224D-4FA7-8292-EB6E9D47D623}"/>
              </a:ext>
            </a:extLst>
          </p:cNvPr>
          <p:cNvSpPr/>
          <p:nvPr/>
        </p:nvSpPr>
        <p:spPr>
          <a:xfrm>
            <a:off x="4953000" y="737065"/>
            <a:ext cx="2286000" cy="16810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sr-Latn-ME" sz="1200" dirty="0" smtClean="0">
                <a:solidFill>
                  <a:schemeClr val="tx1"/>
                </a:solidFill>
              </a:rPr>
              <a:t>*obračun  finansijskih pokazatelja 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*upoređivanje pokazatelja sa standardima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B639B6F8-7712-4EDA-8B9F-1C080D5D73D5}"/>
              </a:ext>
            </a:extLst>
          </p:cNvPr>
          <p:cNvSpPr/>
          <p:nvPr/>
        </p:nvSpPr>
        <p:spPr>
          <a:xfrm>
            <a:off x="8668329" y="737065"/>
            <a:ext cx="2286000" cy="16810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*</a:t>
            </a:r>
            <a:r>
              <a:rPr lang="sr-Latn-ME" sz="1200" dirty="0" smtClean="0">
                <a:solidFill>
                  <a:schemeClr val="tx1"/>
                </a:solidFill>
              </a:rPr>
              <a:t>procijeniti kvalitet finansijskog upravljanja  upotrebom PEFA indikatora 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*uočiti prednosti i nedostatke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91EA01A-83AC-4965-AE80-C4F562C09878}"/>
              </a:ext>
            </a:extLst>
          </p:cNvPr>
          <p:cNvSpPr/>
          <p:nvPr/>
        </p:nvSpPr>
        <p:spPr>
          <a:xfrm>
            <a:off x="1850965" y="2145379"/>
            <a:ext cx="1436257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1 </a:t>
            </a:r>
            <a:r>
              <a:rPr lang="sr-Latn-ME" sz="1600" b="1" dirty="0" smtClean="0">
                <a:solidFill>
                  <a:schemeClr val="tx1"/>
                </a:solidFill>
              </a:rPr>
              <a:t>Osnovna baza podataka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1143C43C-F70A-437E-A0F8-F6CECA581F5F}"/>
              </a:ext>
            </a:extLst>
          </p:cNvPr>
          <p:cNvSpPr/>
          <p:nvPr/>
        </p:nvSpPr>
        <p:spPr>
          <a:xfrm>
            <a:off x="3433619" y="3526439"/>
            <a:ext cx="2286000" cy="16810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*</a:t>
            </a:r>
            <a:r>
              <a:rPr lang="sr-Latn-ME" sz="1200" dirty="0" smtClean="0">
                <a:solidFill>
                  <a:schemeClr val="tx1"/>
                </a:solidFill>
              </a:rPr>
              <a:t>detaljna procjena trendova i stanja 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 Procjena nivoa usluga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71EBBD65-D73A-4232-91C1-DFC8B011CED0}"/>
              </a:ext>
            </a:extLst>
          </p:cNvPr>
          <p:cNvSpPr/>
          <p:nvPr/>
        </p:nvSpPr>
        <p:spPr>
          <a:xfrm>
            <a:off x="7211293" y="3526439"/>
            <a:ext cx="2286000" cy="16810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*</a:t>
            </a:r>
            <a:r>
              <a:rPr lang="sr-Latn-ME" sz="1200" dirty="0" smtClean="0">
                <a:solidFill>
                  <a:schemeClr val="tx1"/>
                </a:solidFill>
              </a:rPr>
              <a:t>korišćenje trendova rasta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*identifikovati finansijske implikacije  strateških odluka za naredni period</a:t>
            </a:r>
          </a:p>
          <a:p>
            <a:r>
              <a:rPr lang="sr-Latn-ME" sz="1200" dirty="0" smtClean="0">
                <a:solidFill>
                  <a:schemeClr val="tx1"/>
                </a:solidFill>
              </a:rPr>
              <a:t>*riješiti finansiranje investicija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9CDE6222-9648-492B-98BE-5D685FEB1002}"/>
              </a:ext>
            </a:extLst>
          </p:cNvPr>
          <p:cNvSpPr/>
          <p:nvPr/>
        </p:nvSpPr>
        <p:spPr>
          <a:xfrm>
            <a:off x="3678840" y="2800696"/>
            <a:ext cx="1436257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2</a:t>
            </a:r>
            <a:r>
              <a:rPr lang="sr-Latn-ME" sz="1600" b="1" dirty="0" smtClean="0">
                <a:solidFill>
                  <a:schemeClr val="tx1"/>
                </a:solidFill>
              </a:rPr>
              <a:t> Istorijska analiza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CCED8494-0C87-468C-B64A-6FB51AA8A317}"/>
              </a:ext>
            </a:extLst>
          </p:cNvPr>
          <p:cNvSpPr/>
          <p:nvPr/>
        </p:nvSpPr>
        <p:spPr>
          <a:xfrm>
            <a:off x="7509624" y="2804386"/>
            <a:ext cx="1436257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4</a:t>
            </a:r>
            <a:r>
              <a:rPr lang="sr-Latn-ME" sz="1600" b="1" dirty="0" smtClean="0">
                <a:solidFill>
                  <a:schemeClr val="tx1"/>
                </a:solidFill>
              </a:rPr>
              <a:t> Finansijske projekcije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6A42E6EB-13D3-4501-B890-EEAEA5A96521}"/>
              </a:ext>
            </a:extLst>
          </p:cNvPr>
          <p:cNvSpPr/>
          <p:nvPr/>
        </p:nvSpPr>
        <p:spPr>
          <a:xfrm>
            <a:off x="5643412" y="2145378"/>
            <a:ext cx="1436257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3</a:t>
            </a:r>
            <a:r>
              <a:rPr lang="sr-Latn-ME" sz="1600" b="1" dirty="0" smtClean="0">
                <a:solidFill>
                  <a:schemeClr val="tx1"/>
                </a:solidFill>
              </a:rPr>
              <a:t> Racio analiza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1BF16839-938D-4B0B-8482-B7F409357ABB}"/>
              </a:ext>
            </a:extLst>
          </p:cNvPr>
          <p:cNvSpPr/>
          <p:nvPr/>
        </p:nvSpPr>
        <p:spPr>
          <a:xfrm>
            <a:off x="9387419" y="2145378"/>
            <a:ext cx="1436257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5</a:t>
            </a:r>
            <a:r>
              <a:rPr lang="sr-Latn-ME" sz="1600" b="1" dirty="0" smtClean="0">
                <a:solidFill>
                  <a:schemeClr val="tx1"/>
                </a:solidFill>
              </a:rPr>
              <a:t> Procjena finansijskog upravljanja 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="" xmlns:a16="http://schemas.microsoft.com/office/drawing/2014/main" id="{12494D3F-6AAB-42B9-99ED-AD54B3E7BC9C}"/>
              </a:ext>
            </a:extLst>
          </p:cNvPr>
          <p:cNvSpPr/>
          <p:nvPr/>
        </p:nvSpPr>
        <p:spPr>
          <a:xfrm>
            <a:off x="3306274" y="2321382"/>
            <a:ext cx="1414662" cy="948459"/>
          </a:xfrm>
          <a:prstGeom prst="blockArc">
            <a:avLst>
              <a:gd name="adj1" fmla="val 10895889"/>
              <a:gd name="adj2" fmla="val 21555441"/>
              <a:gd name="adj3" fmla="val 24043"/>
            </a:avLst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lock Arc 12">
            <a:extLst>
              <a:ext uri="{FF2B5EF4-FFF2-40B4-BE49-F238E27FC236}">
                <a16:creationId xmlns="" xmlns:a16="http://schemas.microsoft.com/office/drawing/2014/main" id="{B8DEF3EE-A1B9-4197-856A-3345580A9C34}"/>
              </a:ext>
            </a:extLst>
          </p:cNvPr>
          <p:cNvSpPr/>
          <p:nvPr/>
        </p:nvSpPr>
        <p:spPr>
          <a:xfrm rot="10800000">
            <a:off x="5135647" y="2549750"/>
            <a:ext cx="1414662" cy="948459"/>
          </a:xfrm>
          <a:prstGeom prst="blockArc">
            <a:avLst>
              <a:gd name="adj1" fmla="val 10895889"/>
              <a:gd name="adj2" fmla="val 21555441"/>
              <a:gd name="adj3" fmla="val 24043"/>
            </a:avLst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lock Arc 13">
            <a:extLst>
              <a:ext uri="{FF2B5EF4-FFF2-40B4-BE49-F238E27FC236}">
                <a16:creationId xmlns="" xmlns:a16="http://schemas.microsoft.com/office/drawing/2014/main" id="{595548D1-C7C9-4A16-A5C6-8397111B1A6A}"/>
              </a:ext>
            </a:extLst>
          </p:cNvPr>
          <p:cNvSpPr/>
          <p:nvPr/>
        </p:nvSpPr>
        <p:spPr>
          <a:xfrm>
            <a:off x="7106636" y="2321381"/>
            <a:ext cx="1414662" cy="948459"/>
          </a:xfrm>
          <a:prstGeom prst="blockArc">
            <a:avLst>
              <a:gd name="adj1" fmla="val 10895889"/>
              <a:gd name="adj2" fmla="val 21555441"/>
              <a:gd name="adj3" fmla="val 24043"/>
            </a:avLst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Block Arc 15">
            <a:extLst>
              <a:ext uri="{FF2B5EF4-FFF2-40B4-BE49-F238E27FC236}">
                <a16:creationId xmlns="" xmlns:a16="http://schemas.microsoft.com/office/drawing/2014/main" id="{F4184269-CC9B-4589-B923-483580B20991}"/>
              </a:ext>
            </a:extLst>
          </p:cNvPr>
          <p:cNvSpPr/>
          <p:nvPr/>
        </p:nvSpPr>
        <p:spPr>
          <a:xfrm rot="10800000">
            <a:off x="8965156" y="2549750"/>
            <a:ext cx="1414662" cy="948459"/>
          </a:xfrm>
          <a:prstGeom prst="blockArc">
            <a:avLst>
              <a:gd name="adj1" fmla="val 10895889"/>
              <a:gd name="adj2" fmla="val 21555441"/>
              <a:gd name="adj3" fmla="val 24043"/>
            </a:avLst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E7641CC2-35DA-4055-9200-0E827C7A6E05}"/>
              </a:ext>
            </a:extLst>
          </p:cNvPr>
          <p:cNvSpPr/>
          <p:nvPr/>
        </p:nvSpPr>
        <p:spPr>
          <a:xfrm>
            <a:off x="5242560" y="5639245"/>
            <a:ext cx="5711769" cy="870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6</a:t>
            </a:r>
            <a:r>
              <a:rPr lang="sr-Latn-ME" sz="1600" b="1" dirty="0" smtClean="0">
                <a:solidFill>
                  <a:schemeClr val="tx1"/>
                </a:solidFill>
              </a:rPr>
              <a:t> Akcioni plan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8" name="Lightning Bolt 17">
            <a:extLst>
              <a:ext uri="{FF2B5EF4-FFF2-40B4-BE49-F238E27FC236}">
                <a16:creationId xmlns="" xmlns:a16="http://schemas.microsoft.com/office/drawing/2014/main" id="{00E93712-667F-431C-9B27-1A8FE2B4FD6D}"/>
              </a:ext>
            </a:extLst>
          </p:cNvPr>
          <p:cNvSpPr/>
          <p:nvPr/>
        </p:nvSpPr>
        <p:spPr>
          <a:xfrm>
            <a:off x="6635702" y="3110692"/>
            <a:ext cx="353663" cy="2446828"/>
          </a:xfrm>
          <a:prstGeom prst="lightningBol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Lightning Bolt 19">
            <a:extLst>
              <a:ext uri="{FF2B5EF4-FFF2-40B4-BE49-F238E27FC236}">
                <a16:creationId xmlns="" xmlns:a16="http://schemas.microsoft.com/office/drawing/2014/main" id="{E44BDC85-79A9-41B6-8ADB-6ED31B41DB3B}"/>
              </a:ext>
            </a:extLst>
          </p:cNvPr>
          <p:cNvSpPr/>
          <p:nvPr/>
        </p:nvSpPr>
        <p:spPr>
          <a:xfrm>
            <a:off x="10470013" y="3110692"/>
            <a:ext cx="353663" cy="2446828"/>
          </a:xfrm>
          <a:prstGeom prst="lightningBol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Lightning Bolt 20">
            <a:extLst>
              <a:ext uri="{FF2B5EF4-FFF2-40B4-BE49-F238E27FC236}">
                <a16:creationId xmlns="" xmlns:a16="http://schemas.microsoft.com/office/drawing/2014/main" id="{018FC7D6-57FE-4A15-BFEB-3CBFA4D2798D}"/>
              </a:ext>
            </a:extLst>
          </p:cNvPr>
          <p:cNvSpPr/>
          <p:nvPr/>
        </p:nvSpPr>
        <p:spPr>
          <a:xfrm rot="656880">
            <a:off x="8239895" y="5233487"/>
            <a:ext cx="274320" cy="365760"/>
          </a:xfrm>
          <a:prstGeom prst="lightningBol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lowchart: Document 22">
            <a:extLst>
              <a:ext uri="{FF2B5EF4-FFF2-40B4-BE49-F238E27FC236}">
                <a16:creationId xmlns="" xmlns:a16="http://schemas.microsoft.com/office/drawing/2014/main" id="{E974D6EC-5511-4796-B698-E95597869D80}"/>
              </a:ext>
            </a:extLst>
          </p:cNvPr>
          <p:cNvSpPr/>
          <p:nvPr/>
        </p:nvSpPr>
        <p:spPr>
          <a:xfrm>
            <a:off x="1213663" y="3452068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000" dirty="0" smtClean="0">
                <a:solidFill>
                  <a:schemeClr val="bg1"/>
                </a:solidFill>
              </a:rPr>
              <a:t>Finansijska baza podataka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2" name="Flowchart: Document 31">
            <a:extLst>
              <a:ext uri="{FF2B5EF4-FFF2-40B4-BE49-F238E27FC236}">
                <a16:creationId xmlns="" xmlns:a16="http://schemas.microsoft.com/office/drawing/2014/main" id="{BF9FE0E6-431C-4E67-8E1D-E7761326A2E0}"/>
              </a:ext>
            </a:extLst>
          </p:cNvPr>
          <p:cNvSpPr/>
          <p:nvPr/>
        </p:nvSpPr>
        <p:spPr>
          <a:xfrm>
            <a:off x="1213663" y="3760124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900" dirty="0" smtClean="0">
                <a:solidFill>
                  <a:schemeClr val="bg1"/>
                </a:solidFill>
              </a:rPr>
              <a:t>Rashodi po sektorima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3" name="Flowchart: Document 32">
            <a:extLst>
              <a:ext uri="{FF2B5EF4-FFF2-40B4-BE49-F238E27FC236}">
                <a16:creationId xmlns="" xmlns:a16="http://schemas.microsoft.com/office/drawing/2014/main" id="{BB4A4827-5702-4E95-A52E-9AD168C060CF}"/>
              </a:ext>
            </a:extLst>
          </p:cNvPr>
          <p:cNvSpPr/>
          <p:nvPr/>
        </p:nvSpPr>
        <p:spPr>
          <a:xfrm>
            <a:off x="1213663" y="4042984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200" dirty="0" smtClean="0">
                <a:solidFill>
                  <a:schemeClr val="bg1"/>
                </a:solidFill>
              </a:rPr>
              <a:t>Kapitalne investicije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Flowchart: Document 33">
            <a:extLst>
              <a:ext uri="{FF2B5EF4-FFF2-40B4-BE49-F238E27FC236}">
                <a16:creationId xmlns="" xmlns:a16="http://schemas.microsoft.com/office/drawing/2014/main" id="{2BA92861-4094-4CED-A9C9-CA30BC552558}"/>
              </a:ext>
            </a:extLst>
          </p:cNvPr>
          <p:cNvSpPr/>
          <p:nvPr/>
        </p:nvSpPr>
        <p:spPr>
          <a:xfrm>
            <a:off x="1213663" y="4337623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200" dirty="0" smtClean="0">
                <a:solidFill>
                  <a:schemeClr val="bg1"/>
                </a:solidFill>
              </a:rPr>
              <a:t>Baza podataka o dugu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Flowchart: Document 34">
            <a:extLst>
              <a:ext uri="{FF2B5EF4-FFF2-40B4-BE49-F238E27FC236}">
                <a16:creationId xmlns="" xmlns:a16="http://schemas.microsoft.com/office/drawing/2014/main" id="{39923348-6CA9-4AFD-9CA3-3431A3436979}"/>
              </a:ext>
            </a:extLst>
          </p:cNvPr>
          <p:cNvSpPr/>
          <p:nvPr/>
        </p:nvSpPr>
        <p:spPr>
          <a:xfrm>
            <a:off x="1213663" y="4603639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200" dirty="0" smtClean="0">
                <a:solidFill>
                  <a:schemeClr val="bg1"/>
                </a:solidFill>
              </a:rPr>
              <a:t>Ostvarenje prihoda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Flowchart: Document 35">
            <a:extLst>
              <a:ext uri="{FF2B5EF4-FFF2-40B4-BE49-F238E27FC236}">
                <a16:creationId xmlns="" xmlns:a16="http://schemas.microsoft.com/office/drawing/2014/main" id="{52190D94-5DA1-4B7E-8F7E-96D3549B416A}"/>
              </a:ext>
            </a:extLst>
          </p:cNvPr>
          <p:cNvSpPr/>
          <p:nvPr/>
        </p:nvSpPr>
        <p:spPr>
          <a:xfrm>
            <a:off x="1213663" y="4926463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900" dirty="0" smtClean="0">
                <a:solidFill>
                  <a:schemeClr val="bg1"/>
                </a:solidFill>
              </a:rPr>
              <a:t>Obaveze, neizmirene  obaveze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7" name="Flowchart: Document 36">
            <a:extLst>
              <a:ext uri="{FF2B5EF4-FFF2-40B4-BE49-F238E27FC236}">
                <a16:creationId xmlns="" xmlns:a16="http://schemas.microsoft.com/office/drawing/2014/main" id="{3BD6F6B3-7262-4C80-869D-8FC1B4F1D2A3}"/>
              </a:ext>
            </a:extLst>
          </p:cNvPr>
          <p:cNvSpPr/>
          <p:nvPr/>
        </p:nvSpPr>
        <p:spPr>
          <a:xfrm>
            <a:off x="1213663" y="5213932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200" dirty="0" smtClean="0">
                <a:solidFill>
                  <a:schemeClr val="bg1"/>
                </a:solidFill>
              </a:rPr>
              <a:t>Stanje gotovine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Flowchart: Document 37">
            <a:extLst>
              <a:ext uri="{FF2B5EF4-FFF2-40B4-BE49-F238E27FC236}">
                <a16:creationId xmlns="" xmlns:a16="http://schemas.microsoft.com/office/drawing/2014/main" id="{0BAC410A-289B-44ED-93C8-F21B6D41C5E4}"/>
              </a:ext>
            </a:extLst>
          </p:cNvPr>
          <p:cNvSpPr/>
          <p:nvPr/>
        </p:nvSpPr>
        <p:spPr>
          <a:xfrm>
            <a:off x="1213663" y="5506557"/>
            <a:ext cx="1753667" cy="987849"/>
          </a:xfrm>
          <a:prstGeom prst="flowChartDocument">
            <a:avLst/>
          </a:prstGeom>
          <a:solidFill>
            <a:schemeClr val="accent1"/>
          </a:solidFill>
          <a:ln w="222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r-Latn-ME" sz="1200" dirty="0" smtClean="0">
                <a:solidFill>
                  <a:schemeClr val="bg1"/>
                </a:solidFill>
              </a:rPr>
              <a:t>Održavanje imovine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4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Image result for city profile icon">
            <a:extLst>
              <a:ext uri="{FF2B5EF4-FFF2-40B4-BE49-F238E27FC236}">
                <a16:creationId xmlns="" xmlns:a16="http://schemas.microsoft.com/office/drawing/2014/main" id="{1DB7568B-3BA9-4078-A98C-9488652BC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232" y="2103377"/>
            <a:ext cx="1828801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>
                <a:solidFill>
                  <a:schemeClr val="accent1">
                    <a:lumMod val="75000"/>
                  </a:schemeClr>
                </a:solidFill>
              </a:rPr>
              <a:t>MFSA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à coins arrondis 16"/>
          <p:cNvSpPr/>
          <p:nvPr/>
        </p:nvSpPr>
        <p:spPr>
          <a:xfrm>
            <a:off x="2652618" y="2445209"/>
            <a:ext cx="1773936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Profil </a:t>
            </a:r>
            <a:r>
              <a:rPr lang="sr-Latn-ME" sz="1400" kern="0">
                <a:solidFill>
                  <a:schemeClr val="tx1"/>
                </a:solidFill>
                <a:latin typeface="Calibri"/>
              </a:rPr>
              <a:t>grada 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100200"/>
              </p:ext>
            </p:extLst>
          </p:nvPr>
        </p:nvGraphicFramePr>
        <p:xfrm>
          <a:off x="2297018" y="2925269"/>
          <a:ext cx="355600" cy="182880"/>
        </p:xfrm>
        <a:graphic>
          <a:graphicData uri="http://schemas.openxmlformats.org/drawingml/2006/table">
            <a:tbl>
              <a:tblPr/>
              <a:tblGrid>
                <a:gridCol w="35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610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à coins arrondis 17"/>
          <p:cNvSpPr/>
          <p:nvPr/>
        </p:nvSpPr>
        <p:spPr>
          <a:xfrm>
            <a:off x="6378712" y="2445209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/>
              <a:t>1</a:t>
            </a:r>
            <a:r>
              <a:rPr lang="fr-FR" sz="1400" dirty="0"/>
              <a:t>. </a:t>
            </a:r>
            <a:r>
              <a:rPr lang="sr-Latn-ME" sz="1400" dirty="0"/>
              <a:t>Ključni podaci o institucionalnoj poziciji grada</a:t>
            </a:r>
            <a:endParaRPr lang="fr-FR" sz="1400" baseline="0" dirty="0"/>
          </a:p>
          <a:p>
            <a:pPr algn="l"/>
            <a:r>
              <a:rPr lang="fr-FR" sz="1400" baseline="0" dirty="0"/>
              <a:t>2. </a:t>
            </a:r>
            <a:r>
              <a:rPr lang="sr-Latn-ME" sz="1400" baseline="0" dirty="0"/>
              <a:t>Teritorijalna organizacija,</a:t>
            </a:r>
            <a:r>
              <a:rPr lang="sr-Latn-ME" sz="1400" dirty="0"/>
              <a:t> demografija, ekonomski podaci</a:t>
            </a:r>
          </a:p>
          <a:p>
            <a:pPr algn="l"/>
            <a:r>
              <a:rPr lang="sr-Latn-ME" sz="1400" baseline="0" dirty="0"/>
              <a:t>3. Lokalne finansije i </a:t>
            </a:r>
            <a:r>
              <a:rPr lang="en-US" sz="1400" baseline="0" dirty="0"/>
              <a:t> </a:t>
            </a:r>
            <a:r>
              <a:rPr lang="sr-Latn-ME" sz="1400" baseline="0" dirty="0"/>
              <a:t>upravljanje</a:t>
            </a:r>
          </a:p>
        </p:txBody>
      </p:sp>
      <p:sp>
        <p:nvSpPr>
          <p:cNvPr id="7" name="Rectangle à coins arrondis 9"/>
          <p:cNvSpPr/>
          <p:nvPr/>
        </p:nvSpPr>
        <p:spPr>
          <a:xfrm>
            <a:off x="2652620" y="4548766"/>
            <a:ext cx="1773936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ME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Osnovna baza podataka za računovodstvo i finansije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89483" y="4935600"/>
            <a:ext cx="463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dirty="0"/>
              <a:t>  </a:t>
            </a:r>
            <a:r>
              <a:rPr lang="sr-Latn-ME" sz="1400" b="1" dirty="0"/>
              <a:t> </a:t>
            </a:r>
            <a:r>
              <a:rPr lang="en-US" sz="1400" b="1" dirty="0"/>
              <a:t>2</a:t>
            </a:r>
          </a:p>
        </p:txBody>
      </p:sp>
      <p:sp>
        <p:nvSpPr>
          <p:cNvPr id="9" name="Rectangle à coins arrondis 10"/>
          <p:cNvSpPr/>
          <p:nvPr/>
        </p:nvSpPr>
        <p:spPr>
          <a:xfrm>
            <a:off x="6384147" y="4381994"/>
            <a:ext cx="4480560" cy="1476545"/>
          </a:xfrm>
          <a:prstGeom prst="roundRect">
            <a:avLst/>
          </a:prstGeom>
          <a:solidFill>
            <a:sysClr val="windowText" lastClr="000000">
              <a:lumMod val="65000"/>
              <a:lumOff val="35000"/>
            </a:sysClr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sr-Latn-ME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Uopšteni podaci po godinama o prihodima, rashodima, zaduženosti,</a:t>
            </a:r>
            <a:r>
              <a:rPr kumimoji="0" lang="sr-Latn-ME" sz="1400" b="0" i="0" u="none" strike="noStrike" kern="0" cap="none" spc="0" normalizeH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 kapitalnim investicijama</a:t>
            </a:r>
          </a:p>
          <a:p>
            <a:pPr marL="228600" marR="0" lvl="0" indent="-2286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sr-Latn-ME" sz="1400" kern="0" baseline="0" dirty="0">
                <a:solidFill>
                  <a:sysClr val="window" lastClr="FFFFFF"/>
                </a:solidFill>
                <a:latin typeface="Calibri"/>
              </a:rPr>
              <a:t>Poreski potencijal i naplata sopstvenih prihoda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sz="1400" kern="0" dirty="0">
                <a:solidFill>
                  <a:sysClr val="window" lastClr="FFFFFF"/>
                </a:solidFill>
                <a:latin typeface="Calibri"/>
              </a:rPr>
              <a:t>3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.</a:t>
            </a:r>
            <a:r>
              <a:rPr kumimoji="0" lang="sr-Latn-ME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  </a:t>
            </a:r>
            <a:r>
              <a:rPr lang="sr-Latn-ME" sz="1400" kern="0" dirty="0">
                <a:solidFill>
                  <a:sysClr val="window" lastClr="FFFFFF"/>
                </a:solidFill>
                <a:latin typeface="Calibri"/>
              </a:rPr>
              <a:t>Različiti sekretarijati-službe uključeni u izradu baze    podataka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ME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4. Prilagođeno</a:t>
            </a:r>
            <a:r>
              <a:rPr kumimoji="0" lang="sr-Latn-ME" sz="1400" b="0" i="0" u="none" strike="noStrike" kern="0" cap="none" spc="0" normalizeH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 zakonskim odredbama i regulativi  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086" name="Picture 14" descr="Image result for income euro money icon">
            <a:extLst>
              <a:ext uri="{FF2B5EF4-FFF2-40B4-BE49-F238E27FC236}">
                <a16:creationId xmlns="" xmlns:a16="http://schemas.microsoft.com/office/drawing/2014/main" id="{D0ECD430-6538-498B-83EF-0C42869EA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851" y="4293582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rrow: Striped Right 14">
            <a:extLst>
              <a:ext uri="{FF2B5EF4-FFF2-40B4-BE49-F238E27FC236}">
                <a16:creationId xmlns="" xmlns:a16="http://schemas.microsoft.com/office/drawing/2014/main" id="{61899AD5-706D-4284-AD52-C40CA2FD9220}"/>
              </a:ext>
            </a:extLst>
          </p:cNvPr>
          <p:cNvSpPr/>
          <p:nvPr/>
        </p:nvSpPr>
        <p:spPr>
          <a:xfrm>
            <a:off x="4604776" y="3261536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Striped Right 21">
            <a:extLst>
              <a:ext uri="{FF2B5EF4-FFF2-40B4-BE49-F238E27FC236}">
                <a16:creationId xmlns="" xmlns:a16="http://schemas.microsoft.com/office/drawing/2014/main" id="{67BA83C9-DDD8-4E2A-BAA4-59333C66237A}"/>
              </a:ext>
            </a:extLst>
          </p:cNvPr>
          <p:cNvSpPr/>
          <p:nvPr/>
        </p:nvSpPr>
        <p:spPr>
          <a:xfrm>
            <a:off x="4604776" y="5434122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7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1"/>
          <p:cNvSpPr/>
          <p:nvPr/>
        </p:nvSpPr>
        <p:spPr>
          <a:xfrm>
            <a:off x="2636883" y="1770150"/>
            <a:ext cx="1769422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Opšti finansijski i računovodstveni okvir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" name="Rectangle à coins arrondis 6"/>
          <p:cNvSpPr/>
          <p:nvPr/>
        </p:nvSpPr>
        <p:spPr>
          <a:xfrm>
            <a:off x="6368911" y="1770150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l">
              <a:buAutoNum type="arabicPeriod"/>
            </a:pPr>
            <a:r>
              <a:rPr lang="sr-Latn-ME" sz="1400" baseline="0" dirty="0"/>
              <a:t>Sposobnost</a:t>
            </a:r>
            <a:r>
              <a:rPr lang="sr-Latn-ME" sz="1400" dirty="0"/>
              <a:t> operativnih ušteda, struktura tekućeg i kapitalnog budžeta</a:t>
            </a:r>
          </a:p>
          <a:p>
            <a:pPr marL="228600" indent="-228600" algn="l">
              <a:buAutoNum type="arabicPeriod"/>
            </a:pPr>
            <a:r>
              <a:rPr lang="sr-Latn-ME" sz="1400" dirty="0"/>
              <a:t>Finansiranje kapitalnih projekata i potreba kreditiranja</a:t>
            </a:r>
            <a:endParaRPr lang="fr-FR" sz="1400" dirty="0"/>
          </a:p>
          <a:p>
            <a:pPr algn="l"/>
            <a:r>
              <a:rPr lang="fr-FR" sz="1400" dirty="0"/>
              <a:t>3. </a:t>
            </a:r>
            <a:r>
              <a:rPr lang="sr-Latn-ME" sz="1400" dirty="0"/>
              <a:t>  Ocjena kreditne sposobnosti</a:t>
            </a:r>
            <a:endParaRPr lang="fr-FR" sz="1400" dirty="0"/>
          </a:p>
        </p:txBody>
      </p:sp>
      <p:sp>
        <p:nvSpPr>
          <p:cNvPr id="6" name="Rectangle à coins arrondis 2"/>
          <p:cNvSpPr/>
          <p:nvPr/>
        </p:nvSpPr>
        <p:spPr>
          <a:xfrm>
            <a:off x="2636883" y="3337400"/>
            <a:ext cx="1769421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Istorijska analiza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" name="Rectangle à coins arrondis 12"/>
          <p:cNvSpPr/>
          <p:nvPr/>
        </p:nvSpPr>
        <p:spPr>
          <a:xfrm>
            <a:off x="6368911" y="3337400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/>
              <a:t>1. </a:t>
            </a:r>
            <a:r>
              <a:rPr lang="sr-Latn-ME" sz="1400" dirty="0"/>
              <a:t>Detaljna struktura i trendovi prihoda i  rashoda </a:t>
            </a:r>
            <a:endParaRPr lang="fr-FR" sz="1400" dirty="0"/>
          </a:p>
          <a:p>
            <a:pPr algn="l"/>
            <a:r>
              <a:rPr lang="fr-FR" sz="1400" dirty="0"/>
              <a:t>2. </a:t>
            </a:r>
            <a:r>
              <a:rPr lang="sr-Latn-ME" sz="1400" dirty="0"/>
              <a:t>Zavisnost od dijeljenih prihoda i eksternog finansiranja </a:t>
            </a:r>
            <a:r>
              <a:rPr lang="fr-FR" sz="1400" baseline="0" dirty="0"/>
              <a:t> </a:t>
            </a:r>
          </a:p>
          <a:p>
            <a:pPr algn="l"/>
            <a:r>
              <a:rPr lang="fr-FR" sz="1400" baseline="0" dirty="0"/>
              <a:t>3. </a:t>
            </a:r>
            <a:r>
              <a:rPr lang="sr-Latn-ME" sz="1400" baseline="0" dirty="0"/>
              <a:t>Nivo pružanja</a:t>
            </a:r>
            <a:r>
              <a:rPr lang="sr-Latn-ME" sz="1400" dirty="0"/>
              <a:t> usluga </a:t>
            </a:r>
            <a:endParaRPr lang="fr-FR" sz="1400" baseline="0" dirty="0"/>
          </a:p>
          <a:p>
            <a:pPr algn="l"/>
            <a:endParaRPr lang="fr-FR" sz="1100" dirty="0"/>
          </a:p>
        </p:txBody>
      </p:sp>
      <p:sp>
        <p:nvSpPr>
          <p:cNvPr id="13" name="Rectangle à coins arrondis 3"/>
          <p:cNvSpPr/>
          <p:nvPr/>
        </p:nvSpPr>
        <p:spPr>
          <a:xfrm>
            <a:off x="2636882" y="4844664"/>
            <a:ext cx="1769422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Analiza indikatora 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368911" y="4844664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l">
              <a:buAutoNum type="arabicPeriod"/>
            </a:pPr>
            <a:r>
              <a:rPr lang="sr-Latn-ME" sz="1400" dirty="0"/>
              <a:t>Analiza ekonomskog i finansijskog stanja  kroz glavne pokazatelje (kreditna sposobnost, zaduženost, fiskalna autonomija, kapitalna ulaganja i sl.)</a:t>
            </a:r>
          </a:p>
          <a:p>
            <a:pPr algn="l"/>
            <a:r>
              <a:rPr lang="fr-FR" sz="1400" baseline="0" dirty="0"/>
              <a:t>2. </a:t>
            </a:r>
            <a:r>
              <a:rPr lang="sr-Latn-ME" sz="1400" dirty="0"/>
              <a:t>  Uporedivost sa drugim opštinama </a:t>
            </a:r>
            <a:endParaRPr lang="fr-FR" sz="1400" dirty="0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="" xmlns:a16="http://schemas.microsoft.com/office/drawing/2014/main" id="{AA1EC2AB-C93C-4B5A-A8EA-B963DDEBC1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863600"/>
              </p:ext>
            </p:extLst>
          </p:nvPr>
        </p:nvGraphicFramePr>
        <p:xfrm>
          <a:off x="2094245" y="5309484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Content Placeholder 2">
            <a:extLst>
              <a:ext uri="{FF2B5EF4-FFF2-40B4-BE49-F238E27FC236}">
                <a16:creationId xmlns="" xmlns:a16="http://schemas.microsoft.com/office/drawing/2014/main" id="{9E21B51C-475B-4CEA-8524-143702BB02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612559"/>
              </p:ext>
            </p:extLst>
          </p:nvPr>
        </p:nvGraphicFramePr>
        <p:xfrm>
          <a:off x="2094245" y="3802220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Content Placeholder 2">
            <a:extLst>
              <a:ext uri="{FF2B5EF4-FFF2-40B4-BE49-F238E27FC236}">
                <a16:creationId xmlns="" xmlns:a16="http://schemas.microsoft.com/office/drawing/2014/main" id="{30058A79-C0C8-494B-B9FD-937487E9FF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550780"/>
              </p:ext>
            </p:extLst>
          </p:nvPr>
        </p:nvGraphicFramePr>
        <p:xfrm>
          <a:off x="2094245" y="2105465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23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106" name="Picture 10" descr="Image result for budget  icon png euro">
            <a:extLst>
              <a:ext uri="{FF2B5EF4-FFF2-40B4-BE49-F238E27FC236}">
                <a16:creationId xmlns="" xmlns:a16="http://schemas.microsoft.com/office/drawing/2014/main" id="{9355D0F5-5C9D-4AF7-A68E-A8B6E0CB5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586" y="1718081"/>
            <a:ext cx="946298" cy="94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 result for financial indicator analysis icon">
            <a:extLst>
              <a:ext uri="{FF2B5EF4-FFF2-40B4-BE49-F238E27FC236}">
                <a16:creationId xmlns="" xmlns:a16="http://schemas.microsoft.com/office/drawing/2014/main" id="{15A6211F-A8DD-44D8-9985-B8070A491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52" y="4863266"/>
            <a:ext cx="1207766" cy="85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035AE95-EB05-4CDF-B515-132FD5EE06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486" y="3183195"/>
            <a:ext cx="1014498" cy="1014498"/>
          </a:xfrm>
          <a:prstGeom prst="rect">
            <a:avLst/>
          </a:prstGeom>
        </p:spPr>
      </p:pic>
      <p:sp>
        <p:nvSpPr>
          <p:cNvPr id="31" name="Arrow: Striped Right 30">
            <a:extLst>
              <a:ext uri="{FF2B5EF4-FFF2-40B4-BE49-F238E27FC236}">
                <a16:creationId xmlns="" xmlns:a16="http://schemas.microsoft.com/office/drawing/2014/main" id="{30087A89-C194-4EAA-A633-79F244E1BD67}"/>
              </a:ext>
            </a:extLst>
          </p:cNvPr>
          <p:cNvSpPr/>
          <p:nvPr/>
        </p:nvSpPr>
        <p:spPr>
          <a:xfrm>
            <a:off x="4585288" y="2625001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Striped Right 31">
            <a:extLst>
              <a:ext uri="{FF2B5EF4-FFF2-40B4-BE49-F238E27FC236}">
                <a16:creationId xmlns="" xmlns:a16="http://schemas.microsoft.com/office/drawing/2014/main" id="{C0FB4A01-A676-45EA-BAF8-2BC5376D876B}"/>
              </a:ext>
            </a:extLst>
          </p:cNvPr>
          <p:cNvSpPr/>
          <p:nvPr/>
        </p:nvSpPr>
        <p:spPr>
          <a:xfrm>
            <a:off x="4585288" y="4231310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Striped Right 32">
            <a:extLst>
              <a:ext uri="{FF2B5EF4-FFF2-40B4-BE49-F238E27FC236}">
                <a16:creationId xmlns="" xmlns:a16="http://schemas.microsoft.com/office/drawing/2014/main" id="{3C5AC2E0-137B-45BD-B814-239E3B6854A0}"/>
              </a:ext>
            </a:extLst>
          </p:cNvPr>
          <p:cNvSpPr/>
          <p:nvPr/>
        </p:nvSpPr>
        <p:spPr>
          <a:xfrm>
            <a:off x="4585288" y="5718303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12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2">
            <a:extLst>
              <a:ext uri="{FF2B5EF4-FFF2-40B4-BE49-F238E27FC236}">
                <a16:creationId xmlns="" xmlns:a16="http://schemas.microsoft.com/office/drawing/2014/main" id="{CFC7A7F6-75AB-4E51-BA8C-87F00CEB72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8788265"/>
              </p:ext>
            </p:extLst>
          </p:nvPr>
        </p:nvGraphicFramePr>
        <p:xfrm>
          <a:off x="2094240" y="5309952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Content Placeholder 2">
            <a:extLst>
              <a:ext uri="{FF2B5EF4-FFF2-40B4-BE49-F238E27FC236}">
                <a16:creationId xmlns="" xmlns:a16="http://schemas.microsoft.com/office/drawing/2014/main" id="{31FCCE31-22BA-4AC8-B96E-B62690FF6D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382847"/>
              </p:ext>
            </p:extLst>
          </p:nvPr>
        </p:nvGraphicFramePr>
        <p:xfrm>
          <a:off x="2094239" y="3768387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 dirty="0">
                          <a:effectLst/>
                        </a:rPr>
                        <a:t>7</a:t>
                      </a:r>
                      <a:endParaRPr lang="en-US" sz="14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159053"/>
              </p:ext>
            </p:extLst>
          </p:nvPr>
        </p:nvGraphicFramePr>
        <p:xfrm>
          <a:off x="2094240" y="2229074"/>
          <a:ext cx="762000" cy="213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à coins arrondis 4"/>
          <p:cNvSpPr/>
          <p:nvPr/>
        </p:nvSpPr>
        <p:spPr>
          <a:xfrm>
            <a:off x="2642816" y="1766506"/>
            <a:ext cx="1773936" cy="1138497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Finansijske </a:t>
            </a:r>
            <a:r>
              <a:rPr lang="sr-Latn-ME" sz="1400" kern="0">
                <a:solidFill>
                  <a:schemeClr val="tx1"/>
                </a:solidFill>
                <a:latin typeface="Calibri"/>
              </a:rPr>
              <a:t>projekcije 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" name="Rectangle à coins arrondis 14"/>
          <p:cNvSpPr/>
          <p:nvPr/>
        </p:nvSpPr>
        <p:spPr>
          <a:xfrm>
            <a:off x="6368140" y="1764254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/>
              <a:t>1. </a:t>
            </a:r>
            <a:r>
              <a:rPr lang="sr-Latn-ME" sz="1400" dirty="0"/>
              <a:t>Petogodišnje finansijske projekcije prihoda, tekućih rashoda, kapitalnih investicija, otplata duga</a:t>
            </a:r>
            <a:endParaRPr lang="fr-FR" sz="1400" dirty="0"/>
          </a:p>
          <a:p>
            <a:pPr algn="l"/>
            <a:r>
              <a:rPr lang="fr-FR" sz="1400" dirty="0"/>
              <a:t>2. </a:t>
            </a:r>
            <a:r>
              <a:rPr lang="sr-Latn-ME" sz="1400" dirty="0"/>
              <a:t>Uticaj političkih odluka na buduće finansiranje </a:t>
            </a:r>
            <a:endParaRPr lang="fr-FR" sz="1400" baseline="0" dirty="0"/>
          </a:p>
          <a:p>
            <a:pPr algn="l"/>
            <a:r>
              <a:rPr lang="fr-FR" sz="1400" baseline="0" dirty="0"/>
              <a:t>3. </a:t>
            </a:r>
            <a:r>
              <a:rPr lang="sr-Latn-ME" sz="1400" dirty="0"/>
              <a:t>Potreba finansiranja iz kredita</a:t>
            </a:r>
            <a:endParaRPr lang="fr-FR" sz="1400" dirty="0"/>
          </a:p>
        </p:txBody>
      </p:sp>
      <p:sp>
        <p:nvSpPr>
          <p:cNvPr id="7" name="Rectangle à coins arrondis 11"/>
          <p:cNvSpPr/>
          <p:nvPr/>
        </p:nvSpPr>
        <p:spPr>
          <a:xfrm>
            <a:off x="2642815" y="3303567"/>
            <a:ext cx="1773936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Procjena finansijskog </a:t>
            </a:r>
            <a:r>
              <a:rPr lang="sr-Latn-ME" sz="1400" kern="0">
                <a:solidFill>
                  <a:schemeClr val="tx1"/>
                </a:solidFill>
                <a:latin typeface="Calibri"/>
              </a:rPr>
              <a:t>upravljanja 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" name="Rectangle à coins arrondis 15"/>
          <p:cNvSpPr/>
          <p:nvPr/>
        </p:nvSpPr>
        <p:spPr>
          <a:xfrm>
            <a:off x="6368140" y="3303567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/>
              <a:t>1. </a:t>
            </a:r>
            <a:r>
              <a:rPr lang="sr-Latn-ME" sz="1400" dirty="0"/>
              <a:t>Nivo autonomije opštine </a:t>
            </a:r>
            <a:endParaRPr lang="fr-FR" sz="1400" dirty="0"/>
          </a:p>
          <a:p>
            <a:pPr algn="l"/>
            <a:r>
              <a:rPr lang="fr-FR" sz="1400" dirty="0"/>
              <a:t>2. </a:t>
            </a:r>
            <a:r>
              <a:rPr lang="sr-Latn-ME" sz="1400" dirty="0"/>
              <a:t>Kredibilitet budžeta </a:t>
            </a:r>
            <a:endParaRPr lang="fr-FR" sz="1400" dirty="0"/>
          </a:p>
          <a:p>
            <a:pPr algn="l"/>
            <a:r>
              <a:rPr lang="fr-FR" sz="1400" dirty="0"/>
              <a:t>3.</a:t>
            </a:r>
            <a:r>
              <a:rPr lang="fr-FR" sz="1400" baseline="0" dirty="0"/>
              <a:t> </a:t>
            </a:r>
            <a:r>
              <a:rPr lang="sr-Latn-ME" sz="1400" baseline="0" dirty="0"/>
              <a:t>Izvještavanje </a:t>
            </a:r>
            <a:r>
              <a:rPr lang="fr-FR" sz="1400" baseline="0" dirty="0"/>
              <a:t>: </a:t>
            </a:r>
            <a:r>
              <a:rPr lang="sr-Latn-ME" sz="1400" baseline="0" dirty="0"/>
              <a:t>sveobuhvatnost, transparentnost,</a:t>
            </a:r>
          </a:p>
          <a:p>
            <a:pPr algn="l"/>
            <a:r>
              <a:rPr lang="sr-Latn-ME" sz="1400" dirty="0"/>
              <a:t>4. Kontrola izvršenja budžeta, eksterna revizija</a:t>
            </a:r>
            <a:endParaRPr lang="fr-FR" sz="1400" dirty="0"/>
          </a:p>
        </p:txBody>
      </p:sp>
      <p:sp>
        <p:nvSpPr>
          <p:cNvPr id="10" name="Rectangle à coins arrondis 20"/>
          <p:cNvSpPr/>
          <p:nvPr/>
        </p:nvSpPr>
        <p:spPr>
          <a:xfrm>
            <a:off x="2642815" y="4845132"/>
            <a:ext cx="1773936" cy="1143000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ME" sz="1400" kern="0" dirty="0">
                <a:solidFill>
                  <a:schemeClr val="tx1"/>
                </a:solidFill>
                <a:latin typeface="Calibri"/>
              </a:rPr>
              <a:t>Akcioni plan  za poboljšanje finansijskog stanja</a:t>
            </a:r>
            <a:endParaRPr lang="fr-FR" sz="1400" kern="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1" name="Rectangle à coins arrondis 19"/>
          <p:cNvSpPr/>
          <p:nvPr/>
        </p:nvSpPr>
        <p:spPr>
          <a:xfrm>
            <a:off x="6368141" y="4845132"/>
            <a:ext cx="4480560" cy="1143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/>
              <a:t>1.</a:t>
            </a:r>
            <a:r>
              <a:rPr lang="fr-FR" sz="1100" baseline="0" dirty="0"/>
              <a:t> </a:t>
            </a:r>
            <a:r>
              <a:rPr lang="fr-FR" sz="1400" baseline="0" dirty="0"/>
              <a:t>K</a:t>
            </a:r>
            <a:r>
              <a:rPr lang="sr-Latn-ME" sz="1400" baseline="0" dirty="0"/>
              <a:t>ljučne mjere koje treba </a:t>
            </a:r>
            <a:r>
              <a:rPr lang="sr-Latn-ME" sz="1400" dirty="0"/>
              <a:t> sprovesti kako bi se poboljšalo finansijsko upravljanje  i  </a:t>
            </a:r>
            <a:r>
              <a:rPr lang="sr-Latn-ME" sz="1400" dirty="0" smtClean="0"/>
              <a:t>kontrol</a:t>
            </a:r>
            <a:r>
              <a:rPr lang="en-US" sz="1400" dirty="0" smtClean="0"/>
              <a:t>a</a:t>
            </a:r>
            <a:r>
              <a:rPr lang="sr-Latn-ME" sz="1400" dirty="0" smtClean="0"/>
              <a:t> </a:t>
            </a:r>
            <a:endParaRPr lang="fr-FR" sz="1400" dirty="0"/>
          </a:p>
        </p:txBody>
      </p:sp>
      <p:pic>
        <p:nvPicPr>
          <p:cNvPr id="5128" name="Picture 8" descr="Related image">
            <a:extLst>
              <a:ext uri="{FF2B5EF4-FFF2-40B4-BE49-F238E27FC236}">
                <a16:creationId xmlns="" xmlns:a16="http://schemas.microsoft.com/office/drawing/2014/main" id="{6F36EBEC-5A63-46CA-B085-1F97E2922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708" y="4759814"/>
            <a:ext cx="1724217" cy="99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financial projections photo icon">
            <a:extLst>
              <a:ext uri="{FF2B5EF4-FFF2-40B4-BE49-F238E27FC236}">
                <a16:creationId xmlns="" xmlns:a16="http://schemas.microsoft.com/office/drawing/2014/main" id="{001E912E-ADFF-4BF7-8C4E-04545A4CD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551" y="1624685"/>
            <a:ext cx="1002112" cy="99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Image result for financial control icon">
            <a:extLst>
              <a:ext uri="{FF2B5EF4-FFF2-40B4-BE49-F238E27FC236}">
                <a16:creationId xmlns="" xmlns:a16="http://schemas.microsoft.com/office/drawing/2014/main" id="{DD3BF417-D455-4E0E-8BC1-D0DD6CD2C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761" y="3212749"/>
            <a:ext cx="1002112" cy="100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Striped Right 19">
            <a:extLst>
              <a:ext uri="{FF2B5EF4-FFF2-40B4-BE49-F238E27FC236}">
                <a16:creationId xmlns="" xmlns:a16="http://schemas.microsoft.com/office/drawing/2014/main" id="{2D9178BA-7BE8-4D9C-AB88-F749D2986305}"/>
              </a:ext>
            </a:extLst>
          </p:cNvPr>
          <p:cNvSpPr/>
          <p:nvPr/>
        </p:nvSpPr>
        <p:spPr>
          <a:xfrm>
            <a:off x="4585288" y="2625001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row: Striped Right 20">
            <a:extLst>
              <a:ext uri="{FF2B5EF4-FFF2-40B4-BE49-F238E27FC236}">
                <a16:creationId xmlns="" xmlns:a16="http://schemas.microsoft.com/office/drawing/2014/main" id="{26E27002-D6A7-4BCB-B883-02D3BD47694D}"/>
              </a:ext>
            </a:extLst>
          </p:cNvPr>
          <p:cNvSpPr/>
          <p:nvPr/>
        </p:nvSpPr>
        <p:spPr>
          <a:xfrm>
            <a:off x="4585288" y="4231310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Striped Right 21">
            <a:extLst>
              <a:ext uri="{FF2B5EF4-FFF2-40B4-BE49-F238E27FC236}">
                <a16:creationId xmlns="" xmlns:a16="http://schemas.microsoft.com/office/drawing/2014/main" id="{D85ADB5A-22E5-4135-B2B6-EE1B2F76374F}"/>
              </a:ext>
            </a:extLst>
          </p:cNvPr>
          <p:cNvSpPr/>
          <p:nvPr/>
        </p:nvSpPr>
        <p:spPr>
          <a:xfrm>
            <a:off x="4585288" y="5718303"/>
            <a:ext cx="1604638" cy="11430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91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Latn-ME" sz="2600" b="1" dirty="0">
                <a:solidFill>
                  <a:schemeClr val="accent1">
                    <a:lumMod val="75000"/>
                  </a:schemeClr>
                </a:solidFill>
              </a:rPr>
              <a:t>Primjena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MFSA (</a:t>
            </a:r>
            <a:r>
              <a:rPr lang="en-US" sz="2600" b="1" dirty="0" err="1">
                <a:solidFill>
                  <a:schemeClr val="accent1">
                    <a:lumMod val="75000"/>
                  </a:schemeClr>
                </a:solidFill>
              </a:rPr>
              <a:t>samo</a:t>
            </a:r>
            <a:r>
              <a:rPr lang="sr-Latn-ME" sz="2600" b="1" dirty="0">
                <a:solidFill>
                  <a:schemeClr val="accent1">
                    <a:lumMod val="75000"/>
                  </a:schemeClr>
                </a:solidFill>
              </a:rPr>
              <a:t>-procjena opštinskih finansija)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u </a:t>
            </a:r>
            <a:r>
              <a:rPr lang="en-US" sz="2600" b="1" dirty="0" err="1">
                <a:solidFill>
                  <a:schemeClr val="accent1">
                    <a:lumMod val="75000"/>
                  </a:schemeClr>
                </a:solidFill>
              </a:rPr>
              <a:t>Crnoj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 Gori </a:t>
            </a:r>
            <a:endParaRPr lang="sr-Latn-ME" sz="2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sr-Latn-ME" sz="1200" b="1" dirty="0"/>
          </a:p>
          <a:p>
            <a:r>
              <a:rPr lang="sr-Latn-ME" sz="2200" b="1" dirty="0"/>
              <a:t>1</a:t>
            </a:r>
            <a:r>
              <a:rPr lang="en-US" sz="2200" b="1" dirty="0"/>
              <a:t>2</a:t>
            </a:r>
            <a:r>
              <a:rPr lang="sr-Latn-ME" sz="2200" b="1" dirty="0"/>
              <a:t> opština </a:t>
            </a:r>
            <a:r>
              <a:rPr lang="sr-Latn-ME" sz="2200" dirty="0"/>
              <a:t>je do sada aktivno učestvovalo u samoprocjeni opštinskih finansija, uz rastuće interesovanje (uključenje tri nove opštine na njihov zahtjev)</a:t>
            </a:r>
          </a:p>
          <a:p>
            <a:r>
              <a:rPr lang="sr-Latn-ME" sz="2200" dirty="0"/>
              <a:t>Ministarstvo finansija</a:t>
            </a:r>
            <a:r>
              <a:rPr lang="en-US" sz="2200" dirty="0"/>
              <a:t> </a:t>
            </a:r>
            <a:r>
              <a:rPr lang="sr-Latn-ME" sz="2200" dirty="0"/>
              <a:t>je zaht</a:t>
            </a:r>
            <a:r>
              <a:rPr lang="en-US" sz="2200" dirty="0"/>
              <a:t>i</a:t>
            </a:r>
            <a:r>
              <a:rPr lang="sr-Latn-ME" sz="2200" dirty="0"/>
              <a:t>jevalo</a:t>
            </a:r>
            <a:r>
              <a:rPr lang="en-US" sz="2200" dirty="0"/>
              <a:t> </a:t>
            </a:r>
            <a:r>
              <a:rPr lang="en-US" sz="2200" dirty="0" err="1"/>
              <a:t>uvid</a:t>
            </a:r>
            <a:r>
              <a:rPr lang="en-US" sz="2200" dirty="0"/>
              <a:t> u </a:t>
            </a:r>
            <a:r>
              <a:rPr lang="sr-Latn-ME" sz="2200" dirty="0"/>
              <a:t>popunjenu MFSA aplikaciju involviranih opština kako bi mogli bolje da </a:t>
            </a:r>
            <a:r>
              <a:rPr lang="en-US" sz="2200" dirty="0"/>
              <a:t>prate </a:t>
            </a:r>
            <a:r>
              <a:rPr lang="sr-Latn-ME" sz="2200" dirty="0"/>
              <a:t>sveobuhvatno</a:t>
            </a:r>
            <a:r>
              <a:rPr lang="en-US" sz="2200" dirty="0"/>
              <a:t> </a:t>
            </a:r>
            <a:r>
              <a:rPr lang="en-US" sz="2200" dirty="0" err="1"/>
              <a:t>poslovanje</a:t>
            </a:r>
            <a:r>
              <a:rPr lang="en-US" sz="2200" dirty="0"/>
              <a:t> op</a:t>
            </a:r>
            <a:r>
              <a:rPr lang="sr-Latn-ME" sz="2200" dirty="0"/>
              <a:t>š</a:t>
            </a:r>
            <a:r>
              <a:rPr lang="en-US" sz="2200" dirty="0" err="1"/>
              <a:t>tina</a:t>
            </a:r>
            <a:r>
              <a:rPr lang="en-US" sz="2200" dirty="0"/>
              <a:t> u C</a:t>
            </a:r>
            <a:r>
              <a:rPr lang="sr-Latn-ME" sz="2200" dirty="0"/>
              <a:t>rnoj Gori</a:t>
            </a:r>
          </a:p>
          <a:p>
            <a:r>
              <a:rPr lang="sr-Latn-ME" sz="2200" dirty="0"/>
              <a:t>obezbijeđena su k</a:t>
            </a:r>
            <a:r>
              <a:rPr lang="en-US" sz="2200" dirty="0" err="1"/>
              <a:t>omparativna</a:t>
            </a:r>
            <a:r>
              <a:rPr lang="en-US" sz="2200" dirty="0"/>
              <a:t> </a:t>
            </a:r>
            <a:r>
              <a:rPr lang="en-US" sz="2200" dirty="0" err="1"/>
              <a:t>rje</a:t>
            </a:r>
            <a:r>
              <a:rPr lang="sr-Latn-ME" sz="2200" dirty="0"/>
              <a:t>š</a:t>
            </a:r>
            <a:r>
              <a:rPr lang="en-US" sz="2200" dirty="0" err="1"/>
              <a:t>enja</a:t>
            </a:r>
            <a:r>
              <a:rPr lang="en-US" sz="2200" dirty="0"/>
              <a:t> </a:t>
            </a:r>
            <a:r>
              <a:rPr lang="sr-Latn-ME" sz="2200" dirty="0"/>
              <a:t>i uporedivost podataka sa opštinama u regionu </a:t>
            </a:r>
            <a:r>
              <a:rPr lang="en-US" sz="2200" dirty="0"/>
              <a:t> (</a:t>
            </a:r>
            <a:r>
              <a:rPr lang="en-US" sz="2200" dirty="0" err="1"/>
              <a:t>harmonizacija</a:t>
            </a:r>
            <a:r>
              <a:rPr lang="en-US" sz="2200" dirty="0"/>
              <a:t> regulative </a:t>
            </a:r>
            <a:r>
              <a:rPr lang="sr-Latn-ME" sz="2200" dirty="0"/>
              <a:t>i</a:t>
            </a:r>
            <a:r>
              <a:rPr lang="en-US" sz="2200" dirty="0"/>
              <a:t> </a:t>
            </a:r>
            <a:r>
              <a:rPr lang="sr-Latn-ME" sz="2200" dirty="0"/>
              <a:t>bolj</a:t>
            </a:r>
            <a:r>
              <a:rPr lang="en-US" sz="2200" dirty="0"/>
              <a:t>a</a:t>
            </a:r>
            <a:r>
              <a:rPr lang="sr-Latn-ME" sz="2200" dirty="0"/>
              <a:t> </a:t>
            </a:r>
            <a:r>
              <a:rPr lang="en-US" sz="2200" dirty="0" err="1"/>
              <a:t>primjena</a:t>
            </a:r>
            <a:r>
              <a:rPr lang="en-US" sz="2200" dirty="0"/>
              <a:t> EU </a:t>
            </a:r>
            <a:r>
              <a:rPr lang="en-US" sz="2200" dirty="0" err="1"/>
              <a:t>standarda</a:t>
            </a:r>
            <a:r>
              <a:rPr lang="en-US" sz="2200" dirty="0"/>
              <a:t>) </a:t>
            </a:r>
            <a:endParaRPr lang="sr-Latn-ME" sz="2200" dirty="0"/>
          </a:p>
          <a:p>
            <a:r>
              <a:rPr lang="en-US" sz="2200" dirty="0" err="1"/>
              <a:t>uspostavlja</a:t>
            </a:r>
            <a:r>
              <a:rPr lang="sr-Latn-ME" sz="2200" dirty="0"/>
              <a:t>nje</a:t>
            </a:r>
            <a:r>
              <a:rPr lang="en-US" sz="2200" dirty="0"/>
              <a:t> </a:t>
            </a:r>
            <a:r>
              <a:rPr lang="en-US" sz="2200" dirty="0" err="1"/>
              <a:t>regionaln</a:t>
            </a:r>
            <a:r>
              <a:rPr lang="sr-Latn-ME" sz="2200" dirty="0"/>
              <a:t>e</a:t>
            </a:r>
            <a:r>
              <a:rPr lang="en-US" sz="2200" dirty="0"/>
              <a:t> </a:t>
            </a:r>
            <a:r>
              <a:rPr lang="en-US" sz="2200" dirty="0" err="1"/>
              <a:t>saradnj</a:t>
            </a:r>
            <a:r>
              <a:rPr lang="sr-Latn-ME" sz="2200" dirty="0"/>
              <a:t>e</a:t>
            </a:r>
            <a:r>
              <a:rPr lang="en-US" sz="2200" dirty="0"/>
              <a:t>, </a:t>
            </a:r>
            <a:r>
              <a:rPr lang="en-US" sz="2200" dirty="0" err="1"/>
              <a:t>razmjen</a:t>
            </a:r>
            <a:r>
              <a:rPr lang="sr-Latn-ME" sz="2200" dirty="0"/>
              <a:t>e </a:t>
            </a:r>
            <a:r>
              <a:rPr lang="en-US" sz="2200" dirty="0" err="1"/>
              <a:t>iskustava</a:t>
            </a:r>
            <a:r>
              <a:rPr lang="en-US" sz="2200" dirty="0"/>
              <a:t>, a </a:t>
            </a:r>
            <a:r>
              <a:rPr lang="en-US" sz="2200" dirty="0" err="1"/>
              <a:t>sve</a:t>
            </a:r>
            <a:r>
              <a:rPr lang="en-US" sz="2200" dirty="0"/>
              <a:t> </a:t>
            </a:r>
            <a:r>
              <a:rPr lang="en-US" sz="2200" dirty="0" err="1"/>
              <a:t>sa</a:t>
            </a:r>
            <a:r>
              <a:rPr lang="en-US" sz="2200" dirty="0"/>
              <a:t> </a:t>
            </a:r>
            <a:r>
              <a:rPr lang="en-US" sz="2200" dirty="0" err="1"/>
              <a:t>ciljem</a:t>
            </a:r>
            <a:r>
              <a:rPr lang="en-US" sz="2200" dirty="0"/>
              <a:t> </a:t>
            </a:r>
            <a:r>
              <a:rPr lang="en-US" sz="2200" dirty="0" err="1"/>
              <a:t>primjene</a:t>
            </a:r>
            <a:r>
              <a:rPr lang="en-US" sz="2200" dirty="0"/>
              <a:t> </a:t>
            </a:r>
            <a:r>
              <a:rPr lang="en-US" sz="2200" dirty="0" err="1"/>
              <a:t>bolje</a:t>
            </a:r>
            <a:r>
              <a:rPr lang="en-US" sz="2200" dirty="0"/>
              <a:t> </a:t>
            </a:r>
            <a:r>
              <a:rPr lang="en-US" sz="2200" dirty="0" err="1"/>
              <a:t>prakse</a:t>
            </a:r>
            <a:r>
              <a:rPr lang="en-US" sz="2200" dirty="0"/>
              <a:t> </a:t>
            </a:r>
            <a:r>
              <a:rPr lang="sr-Latn-ME" sz="2200" dirty="0"/>
              <a:t>i</a:t>
            </a:r>
            <a:r>
              <a:rPr lang="en-US" sz="2200" dirty="0"/>
              <a:t> </a:t>
            </a:r>
            <a:r>
              <a:rPr lang="en-US" sz="2200" dirty="0" err="1"/>
              <a:t>unapre</a:t>
            </a:r>
            <a:r>
              <a:rPr lang="sr-Latn-ME" sz="2200" dirty="0"/>
              <a:t>đ</a:t>
            </a:r>
            <a:r>
              <a:rPr lang="en-US" sz="2200" dirty="0" err="1"/>
              <a:t>enja</a:t>
            </a:r>
            <a:r>
              <a:rPr lang="en-US" sz="2200" dirty="0"/>
              <a:t> </a:t>
            </a:r>
            <a:r>
              <a:rPr lang="en-US" sz="2200" dirty="0" err="1"/>
              <a:t>sistema</a:t>
            </a:r>
            <a:r>
              <a:rPr lang="en-US" sz="2200" dirty="0"/>
              <a:t> op</a:t>
            </a:r>
            <a:r>
              <a:rPr lang="sr-Latn-ME" sz="2200" dirty="0"/>
              <a:t>š</a:t>
            </a:r>
            <a:r>
              <a:rPr lang="en-US" sz="2200" dirty="0" err="1"/>
              <a:t>tinskih</a:t>
            </a:r>
            <a:r>
              <a:rPr lang="en-US" sz="2200" dirty="0"/>
              <a:t> </a:t>
            </a:r>
            <a:r>
              <a:rPr lang="en-US" sz="2200" dirty="0" err="1"/>
              <a:t>finansija</a:t>
            </a:r>
            <a:r>
              <a:rPr lang="en-US" sz="2200" dirty="0"/>
              <a:t> </a:t>
            </a:r>
            <a:r>
              <a:rPr lang="en-US" sz="2200" dirty="0" err="1"/>
              <a:t>na</a:t>
            </a:r>
            <a:r>
              <a:rPr lang="en-US" sz="2200" dirty="0"/>
              <a:t> </a:t>
            </a:r>
            <a:r>
              <a:rPr lang="en-US" sz="2200" dirty="0" err="1"/>
              <a:t>na</a:t>
            </a:r>
            <a:r>
              <a:rPr lang="sr-Latn-ME" sz="2200" dirty="0"/>
              <a:t>č</a:t>
            </a:r>
            <a:r>
              <a:rPr lang="en-US" sz="2200" dirty="0"/>
              <a:t>in </a:t>
            </a:r>
            <a:r>
              <a:rPr lang="en-US" sz="2200" dirty="0" err="1"/>
              <a:t>koji</a:t>
            </a:r>
            <a:r>
              <a:rPr lang="en-US" sz="2200" dirty="0"/>
              <a:t> </a:t>
            </a:r>
            <a:r>
              <a:rPr lang="en-US" sz="2200" dirty="0" err="1"/>
              <a:t>vodi</a:t>
            </a:r>
            <a:r>
              <a:rPr lang="en-US" sz="2200" dirty="0"/>
              <a:t> </a:t>
            </a:r>
            <a:r>
              <a:rPr lang="en-US" sz="2200" dirty="0" err="1"/>
              <a:t>ve</a:t>
            </a:r>
            <a:r>
              <a:rPr lang="sr-Latn-ME" sz="2200" dirty="0"/>
              <a:t>ćo</a:t>
            </a:r>
            <a:r>
              <a:rPr lang="en-US" sz="2200" dirty="0"/>
              <a:t>j </a:t>
            </a:r>
            <a:r>
              <a:rPr lang="en-US" sz="2200" dirty="0" err="1"/>
              <a:t>transparentnosti</a:t>
            </a:r>
            <a:r>
              <a:rPr lang="en-US" sz="2200" dirty="0"/>
              <a:t>, </a:t>
            </a:r>
            <a:r>
              <a:rPr lang="en-US" sz="2200" dirty="0" err="1"/>
              <a:t>boljoj</a:t>
            </a:r>
            <a:r>
              <a:rPr lang="en-US" sz="2200" dirty="0"/>
              <a:t> </a:t>
            </a:r>
            <a:r>
              <a:rPr lang="en-US" sz="2200" dirty="0" err="1"/>
              <a:t>evidenciji</a:t>
            </a:r>
            <a:r>
              <a:rPr lang="en-US" sz="2200" dirty="0"/>
              <a:t> </a:t>
            </a:r>
            <a:r>
              <a:rPr lang="sr-Latn-ME" sz="2200" dirty="0"/>
              <a:t>i </a:t>
            </a:r>
            <a:r>
              <a:rPr lang="en-US" sz="2200" dirty="0" err="1"/>
              <a:t>efikasnijem</a:t>
            </a:r>
            <a:r>
              <a:rPr lang="en-US" sz="2200" dirty="0"/>
              <a:t> </a:t>
            </a:r>
            <a:r>
              <a:rPr lang="en-US" sz="2200" dirty="0" err="1"/>
              <a:t>planiranju</a:t>
            </a:r>
            <a:r>
              <a:rPr lang="en-US" sz="2200" dirty="0"/>
              <a:t> </a:t>
            </a:r>
            <a:r>
              <a:rPr lang="en-US" sz="2200" dirty="0" err="1"/>
              <a:t>kapitalnih</a:t>
            </a:r>
            <a:r>
              <a:rPr lang="en-US" sz="2200" dirty="0"/>
              <a:t> </a:t>
            </a:r>
            <a:r>
              <a:rPr lang="sr-Latn-ME" sz="2200" dirty="0"/>
              <a:t>i drugih </a:t>
            </a:r>
            <a:r>
              <a:rPr lang="en-US" sz="2200" dirty="0" err="1"/>
              <a:t>projekata</a:t>
            </a:r>
            <a:endParaRPr lang="en-US" sz="2200" dirty="0"/>
          </a:p>
          <a:p>
            <a:endParaRPr lang="sr-Latn-ME" sz="2200" dirty="0"/>
          </a:p>
          <a:p>
            <a:endParaRPr lang="en-US" sz="2200" dirty="0"/>
          </a:p>
          <a:p>
            <a:endParaRPr lang="en-US" sz="2000" dirty="0"/>
          </a:p>
          <a:p>
            <a:endParaRPr lang="sr-Latn-ME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55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3479</TotalTime>
  <Words>1115</Words>
  <Application>Microsoft Office PowerPoint</Application>
  <PresentationFormat>Custom</PresentationFormat>
  <Paragraphs>127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HEAVEN KILLERS RELEASE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</dc:creator>
  <cp:lastModifiedBy>Natasa</cp:lastModifiedBy>
  <cp:revision>64</cp:revision>
  <dcterms:created xsi:type="dcterms:W3CDTF">2016-02-05T22:24:07Z</dcterms:created>
  <dcterms:modified xsi:type="dcterms:W3CDTF">2019-03-26T09:12:51Z</dcterms:modified>
</cp:coreProperties>
</file>